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CCB"/>
    <a:srgbClr val="FE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>
      <p:cViewPr>
        <p:scale>
          <a:sx n="90" d="100"/>
          <a:sy n="90" d="100"/>
        </p:scale>
        <p:origin x="14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3282A-2DB7-7E4F-9B3E-EA8333B87F9D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1CBE4-80E8-F84E-B59C-1B79EADAB1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974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1CBE4-80E8-F84E-B59C-1B79EADAB13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773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1CBE4-80E8-F84E-B59C-1B79EADAB13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924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270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55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398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031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12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95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775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633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143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6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144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ECCE0-76D7-B441-BC14-69D424A56B37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A6391-AAE0-0342-80C4-BF465C514D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26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F4D75B-E7B5-8A96-85E1-02E6EE401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2080" y="1055771"/>
            <a:ext cx="8923045" cy="4746458"/>
          </a:xfrm>
        </p:spPr>
        <p:txBody>
          <a:bodyPr/>
          <a:lstStyle/>
          <a:p>
            <a:endParaRPr lang="hu-HU" sz="6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D3F9F2D-3224-1AF3-86A5-62FC30CA7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D6F5B319-0206-5A0F-147D-D13B35144F14}"/>
              </a:ext>
            </a:extLst>
          </p:cNvPr>
          <p:cNvSpPr txBox="1">
            <a:spLocks/>
          </p:cNvSpPr>
          <p:nvPr/>
        </p:nvSpPr>
        <p:spPr>
          <a:xfrm>
            <a:off x="1634427" y="854652"/>
            <a:ext cx="8923045" cy="43441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54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Kötöttfogású birkózó stílusok ÉS KÉPZÉSI MÓDSZEREK ÖSSZEHASONLÍTÁSA</a:t>
            </a:r>
          </a:p>
        </p:txBody>
      </p:sp>
    </p:spTree>
    <p:extLst>
      <p:ext uri="{BB962C8B-B14F-4D97-AF65-F5344CB8AC3E}">
        <p14:creationId xmlns:p14="http://schemas.microsoft.com/office/powerpoint/2010/main" val="59607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55A768EB-9D59-CD0C-49BC-764CC28A566F}"/>
              </a:ext>
            </a:extLst>
          </p:cNvPr>
          <p:cNvSpPr txBox="1"/>
          <p:nvPr/>
        </p:nvSpPr>
        <p:spPr>
          <a:xfrm>
            <a:off x="3200400" y="30718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graphicFrame>
        <p:nvGraphicFramePr>
          <p:cNvPr id="3" name="Táblázat 3">
            <a:extLst>
              <a:ext uri="{FF2B5EF4-FFF2-40B4-BE49-F238E27FC236}">
                <a16:creationId xmlns:a16="http://schemas.microsoft.com/office/drawing/2014/main" id="{23CB3E98-FBAE-6F66-F85A-A8F3B0734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986335"/>
              </p:ext>
            </p:extLst>
          </p:nvPr>
        </p:nvGraphicFramePr>
        <p:xfrm>
          <a:off x="0" y="0"/>
          <a:ext cx="12192000" cy="683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538">
                  <a:extLst>
                    <a:ext uri="{9D8B030D-6E8A-4147-A177-3AD203B41FA5}">
                      <a16:colId xmlns:a16="http://schemas.microsoft.com/office/drawing/2014/main" val="2813217484"/>
                    </a:ext>
                  </a:extLst>
                </a:gridCol>
                <a:gridCol w="2862262">
                  <a:extLst>
                    <a:ext uri="{9D8B030D-6E8A-4147-A177-3AD203B41FA5}">
                      <a16:colId xmlns:a16="http://schemas.microsoft.com/office/drawing/2014/main" val="147431336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2407915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6557142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9723805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hu-HU" dirty="0"/>
                        <a:t>ORSZÁGOK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JAPÁN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NÉMETORSZÁG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MAGYARORSZÁG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AUSZTRIA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485115"/>
                  </a:ext>
                </a:extLst>
              </a:tr>
              <a:tr h="1015141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ADATOK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4 860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38 343,-USD/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3 863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46 653,-USD/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157 216 Millió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16 124,-USD/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48 083,-USD7fö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695481"/>
                  </a:ext>
                </a:extLst>
              </a:tr>
              <a:tr h="781933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BIRKÓZÓK</a:t>
                      </a:r>
                    </a:p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Versenyrendszer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Összes:10-11 000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5-6000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 62-64 000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év:12-14000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Egyéni, Bundesliga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2-3 000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220-250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1-1 500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150-200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Bundesliga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74047"/>
                  </a:ext>
                </a:extLst>
              </a:tr>
              <a:tr h="1149324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EDZÉS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6-14 év: Egyesület 2-3x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15-18 év: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5x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18-35 év: University 1o-12x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4-5x + egyéni (8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Stutzpunk</a:t>
                      </a:r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Akadémia 5-8x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Olimpiai centrum 4-8x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76910"/>
                  </a:ext>
                </a:extLst>
              </a:tr>
              <a:tr h="781933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STÍLUS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Ázsiai:sok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mozgással, direkt támadások,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egyszerü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megoldások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Harcos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Küzdö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”Magyaros”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Kartevés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Állóképességi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53132"/>
                  </a:ext>
                </a:extLst>
              </a:tr>
              <a:tr h="781933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OKTATÁS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Technika,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elökészítök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 Technikák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Komplex képzés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Korosztályos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Alapszintü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 társadalmi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225710"/>
                  </a:ext>
                </a:extLst>
              </a:tr>
              <a:tr h="1015141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PERSPEKTÍVA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OBI-23 év után (100?)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Középiskolai Tanár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Egyetemi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(80-100)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Katona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Föfogl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Olimpiai érem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Katonaság 5-8 status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491203"/>
                  </a:ext>
                </a:extLst>
              </a:tr>
              <a:tr h="478988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EREDMÉNYEK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1-1? érem/év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937756"/>
      </p:ext>
    </p:extLst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2E66C986-D60A-8171-696B-EFC291402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83586"/>
              </p:ext>
            </p:extLst>
          </p:nvPr>
        </p:nvGraphicFramePr>
        <p:xfrm>
          <a:off x="0" y="0"/>
          <a:ext cx="12192000" cy="674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538">
                  <a:extLst>
                    <a:ext uri="{9D8B030D-6E8A-4147-A177-3AD203B41FA5}">
                      <a16:colId xmlns:a16="http://schemas.microsoft.com/office/drawing/2014/main" val="3180324742"/>
                    </a:ext>
                  </a:extLst>
                </a:gridCol>
                <a:gridCol w="2862262">
                  <a:extLst>
                    <a:ext uri="{9D8B030D-6E8A-4147-A177-3AD203B41FA5}">
                      <a16:colId xmlns:a16="http://schemas.microsoft.com/office/drawing/2014/main" val="35970971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796502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774257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33376457"/>
                    </a:ext>
                  </a:extLst>
                </a:gridCol>
              </a:tblGrid>
              <a:tr h="375995">
                <a:tc>
                  <a:txBody>
                    <a:bodyPr/>
                    <a:lstStyle/>
                    <a:p>
                      <a:r>
                        <a:rPr lang="hu-HU" dirty="0"/>
                        <a:t>ORSZÁGOK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JAPÁN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NÉMETORSZÁG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MAGYARORSZÁG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AUSZTRIA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28431"/>
                  </a:ext>
                </a:extLst>
              </a:tr>
              <a:tr h="1096653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ADATOK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Millió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378 000 km2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4 860 Milliárd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38 343,-USD/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Millió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357 000 km2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3 863 Milliárd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46 653,-USD/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 Millió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93 000 km2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157 216 Millió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16 124,-USD/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 Millió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83 800 km2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 Milliárd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48 083,-USD7fö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534368"/>
                  </a:ext>
                </a:extLst>
              </a:tr>
              <a:tr h="873406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BIRKÓZÓK</a:t>
                      </a:r>
                    </a:p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Versenyrendszer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Összes:10-11 000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5-6000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 62-64 000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év:12-14000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Egyéni, Bundesliga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220-250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1-1 500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150-200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Bundesliga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118156"/>
                  </a:ext>
                </a:extLst>
              </a:tr>
              <a:tr h="1168671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EDZÉS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6-14 év: Egyesület 2-3x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15-18 év: </a:t>
                      </a:r>
                      <a:r>
                        <a:rPr lang="hu-HU" sz="16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6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5x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18-35 év: University 1o-12x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4-5x + egyéni (8 </a:t>
                      </a:r>
                      <a:r>
                        <a:rPr lang="hu-HU" sz="16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Stutzpunk</a:t>
                      </a:r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Akadémia 5-8x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Olimpiai centrum 4-8x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171709"/>
                  </a:ext>
                </a:extLst>
              </a:tr>
              <a:tr h="845990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STÍLUS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Ázsiai:sok</a:t>
                      </a:r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mozgással, direkt támadások, </a:t>
                      </a:r>
                      <a:r>
                        <a:rPr lang="hu-HU" sz="16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egyszerü</a:t>
                      </a:r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megoldások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Harcos</a:t>
                      </a:r>
                    </a:p>
                    <a:p>
                      <a:r>
                        <a:rPr lang="hu-HU" sz="16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Küzdö</a:t>
                      </a:r>
                      <a:endParaRPr lang="hu-HU" sz="16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”Magyaros”</a:t>
                      </a:r>
                    </a:p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Kartevés</a:t>
                      </a:r>
                    </a:p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Állóképességi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719011"/>
                  </a:ext>
                </a:extLst>
              </a:tr>
              <a:tr h="845990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OKTATÁS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Technika, </a:t>
                      </a:r>
                      <a:r>
                        <a:rPr lang="hu-HU" sz="16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elökészítök</a:t>
                      </a:r>
                      <a:endParaRPr lang="hu-HU" sz="16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 Technikák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Komplex képzés</a:t>
                      </a: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Korosztályos </a:t>
                      </a:r>
                      <a:r>
                        <a:rPr lang="hu-HU" sz="16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6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Alapszintü</a:t>
                      </a:r>
                      <a:endParaRPr lang="hu-HU" sz="16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 társadalmi </a:t>
                      </a:r>
                      <a:r>
                        <a:rPr lang="hu-HU" sz="16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6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774855"/>
                  </a:ext>
                </a:extLst>
              </a:tr>
              <a:tr h="994070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PERSPEKTÍVA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OBI-23 év után (100?)</a:t>
                      </a:r>
                    </a:p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Középiskolai Tanár</a:t>
                      </a:r>
                    </a:p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Egyetemi </a:t>
                      </a:r>
                      <a:r>
                        <a:rPr lang="hu-HU" sz="16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(80-100)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6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Katona</a:t>
                      </a:r>
                    </a:p>
                    <a:p>
                      <a:r>
                        <a:rPr lang="hu-HU" sz="16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(50 </a:t>
                      </a:r>
                      <a:r>
                        <a:rPr lang="hu-HU" sz="16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Föfogl</a:t>
                      </a:r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Olimpiai érem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6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Katonaság 5-8 status</a:t>
                      </a:r>
                    </a:p>
                    <a:p>
                      <a:r>
                        <a:rPr lang="hu-HU" sz="16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endParaRPr lang="hu-HU" sz="16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080250"/>
                  </a:ext>
                </a:extLst>
              </a:tr>
              <a:tr h="540355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EREDMÉNYEK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1-1? érem/év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952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6699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C5759E4D-BCB3-461D-1F17-152995280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212014"/>
              </p:ext>
            </p:extLst>
          </p:nvPr>
        </p:nvGraphicFramePr>
        <p:xfrm>
          <a:off x="0" y="0"/>
          <a:ext cx="12192000" cy="682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113">
                  <a:extLst>
                    <a:ext uri="{9D8B030D-6E8A-4147-A177-3AD203B41FA5}">
                      <a16:colId xmlns:a16="http://schemas.microsoft.com/office/drawing/2014/main" val="4074623721"/>
                    </a:ext>
                  </a:extLst>
                </a:gridCol>
                <a:gridCol w="2833687">
                  <a:extLst>
                    <a:ext uri="{9D8B030D-6E8A-4147-A177-3AD203B41FA5}">
                      <a16:colId xmlns:a16="http://schemas.microsoft.com/office/drawing/2014/main" val="307139617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8935265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52282258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8165361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hu-HU" dirty="0"/>
                        <a:t>ORSZÁGOK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JAPÁN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NÉMETORSZÁG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MAGYARORSZÁG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AUSZTRIA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510553"/>
                  </a:ext>
                </a:extLst>
              </a:tr>
              <a:tr h="842962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ADATOK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4 860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38 343,-USD/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3 863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46 653,-USD/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157 216 Millió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16 124,-USD/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48 083,-USD7fö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85674"/>
                  </a:ext>
                </a:extLst>
              </a:tr>
              <a:tr h="842962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BIRKÓZÓK</a:t>
                      </a:r>
                    </a:p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Versenyrendszer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Összes:10-11 000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5-6000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 62-64 000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év:12-14000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Egyéni, Bundesliga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220-250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1-1 500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150-200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Bundesliga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191962"/>
                  </a:ext>
                </a:extLst>
              </a:tr>
              <a:tr h="842962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EDZÉS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6-14 év: Egyesület 2-3x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15-18 év: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18-35 év: University 1o-12x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4-5x + egyéni (8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Stutzpunk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Akadémia 5-8x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Olimpiai centrum 4-8x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088025"/>
                  </a:ext>
                </a:extLst>
              </a:tr>
              <a:tr h="842962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STÍLUS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Ázsiai:sok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mozgással, direkt támadások,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egyszerü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megoldások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Harcos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Küzdö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”Magyaros”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Kartevés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Állóképességi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513474"/>
                  </a:ext>
                </a:extLst>
              </a:tr>
              <a:tr h="842962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OKTATÁS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Technika,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elökészítök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 Technikák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Komplex képzés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Korosztályos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Alapszintü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 társadalmi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792444"/>
                  </a:ext>
                </a:extLst>
              </a:tr>
              <a:tr h="842962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PERSPEKTÍVA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OBI-23 év után (100?)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Középiskolai Tanár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Egyetemi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(80-100)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Katona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Föfogl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Olimpiai érem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Katonaság 5-8 status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64744"/>
                  </a:ext>
                </a:extLst>
              </a:tr>
              <a:tr h="727710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EREDMÉNYEK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1-1? érem/év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7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803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42CBC293-3E4B-BB99-FE2C-7E3F5686C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54607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014934505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402784475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55120662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7871695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988982857"/>
                    </a:ext>
                  </a:extLst>
                </a:gridCol>
              </a:tblGrid>
              <a:tr h="332485">
                <a:tc>
                  <a:txBody>
                    <a:bodyPr/>
                    <a:lstStyle/>
                    <a:p>
                      <a:r>
                        <a:rPr lang="hu-HU" dirty="0"/>
                        <a:t>ORSZÁGOK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JAPÁN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NÉMETORSZÁG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MAGYARORSZÁG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AUSZTRIA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908298"/>
                  </a:ext>
                </a:extLst>
              </a:tr>
              <a:tr h="854961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ADATOK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4 860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38 343,-USD/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3 863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46 653,-USD/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157 216 Millió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16 124,-USD/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48 083,-USD7fö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034920"/>
                  </a:ext>
                </a:extLst>
              </a:tr>
              <a:tr h="854961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BIRKÓZÓK</a:t>
                      </a:r>
                    </a:p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Versenyrendszer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Összes:10-11 000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5-6000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 62-64 000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év:12-14000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Egyéni, Bundesliga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220-250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1-1 500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150-200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Bundesliga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381877"/>
                  </a:ext>
                </a:extLst>
              </a:tr>
              <a:tr h="989538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EDZÉS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6-14 év: Egyesület 2-3x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15-18 év: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18-35 év: University 1o-12x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4-5x + egyéni (8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Stutzpunk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Akadémia 5-8x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Olimpiai centrum 4-8x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681074"/>
                  </a:ext>
                </a:extLst>
              </a:tr>
              <a:tr h="854961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STÍLUS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Ázsiai:sok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mozgással, direkt támadások,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egyszerü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megoldások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Harcos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Küzdö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”Magyaros”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Kartevés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Állóképességi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92170"/>
                  </a:ext>
                </a:extLst>
              </a:tr>
              <a:tr h="720384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OKTATÁS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Technika,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elökészítök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 Technikák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Komplex képzés</a:t>
                      </a: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Korosztályos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Alapszintü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 társadalmi </a:t>
                      </a:r>
                      <a:r>
                        <a:rPr lang="hu-HU" sz="1700" b="0" i="0" dirty="0" err="1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solidFill>
                          <a:srgbClr val="FCCCCB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720586"/>
                  </a:ext>
                </a:extLst>
              </a:tr>
              <a:tr h="916305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PERSPEKTÍVA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OBI-23 év után (100?)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Középiskolai Tanár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Egyetemi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(80-100)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Katona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Föfogl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Olimpiai érem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Katonaság 5-8 status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62208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EREDMÉNYEK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1-1? érem/év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906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3632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27CCF6F3-E026-1DD6-55A1-8EC4E14DE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887149"/>
              </p:ext>
            </p:extLst>
          </p:nvPr>
        </p:nvGraphicFramePr>
        <p:xfrm>
          <a:off x="0" y="0"/>
          <a:ext cx="12192000" cy="690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25">
                  <a:extLst>
                    <a:ext uri="{9D8B030D-6E8A-4147-A177-3AD203B41FA5}">
                      <a16:colId xmlns:a16="http://schemas.microsoft.com/office/drawing/2014/main" val="218094835"/>
                    </a:ext>
                  </a:extLst>
                </a:gridCol>
                <a:gridCol w="2847975">
                  <a:extLst>
                    <a:ext uri="{9D8B030D-6E8A-4147-A177-3AD203B41FA5}">
                      <a16:colId xmlns:a16="http://schemas.microsoft.com/office/drawing/2014/main" val="345069683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9982193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46903335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18469684"/>
                    </a:ext>
                  </a:extLst>
                </a:gridCol>
              </a:tblGrid>
              <a:tr h="239549">
                <a:tc>
                  <a:txBody>
                    <a:bodyPr/>
                    <a:lstStyle/>
                    <a:p>
                      <a:r>
                        <a:rPr lang="hu-HU" dirty="0"/>
                        <a:t>ORSZÁGOK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JAPÁN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NÉMETORSZÁG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MAGYARORSZÁG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AUSZTRIA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814773"/>
                  </a:ext>
                </a:extLst>
              </a:tr>
              <a:tr h="615984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ADATOK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4 860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38 343,-USD/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3 863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46 653,-USD/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157 216 Millió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16 124,-USD/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48 083,-USD7fö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641648"/>
                  </a:ext>
                </a:extLst>
              </a:tr>
              <a:tr h="615984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BIRKÓZÓK</a:t>
                      </a:r>
                    </a:p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Versenyrendszer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Összes:10-11 000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5-6000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 62-64 000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év:12-14000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Egyéni, Bundesliga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220-250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1-1 500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150-200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Bundesliga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659072"/>
                  </a:ext>
                </a:extLst>
              </a:tr>
              <a:tr h="712944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EDZÉS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6-14 év: Egyesület 2-3x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15-18 év: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18-35 év: University 1o-12x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4-5x + egyéni (8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Stutzpunk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Akadémia 5-8x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Olimpiai centrum 4-8x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183878"/>
                  </a:ext>
                </a:extLst>
              </a:tr>
              <a:tr h="615984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STÍLUS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Ázsiai:sok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mozgással, direkt támadások, 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egyszerü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megoldások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Harcos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Küzdö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”Magyaros”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Kartevés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Állóképességi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134193"/>
                  </a:ext>
                </a:extLst>
              </a:tr>
              <a:tr h="519024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OKTATÁS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Technika,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elökészítök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 Technikák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Komplex képzés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Korosztályos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Alapszintü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 társadalmi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473160"/>
                  </a:ext>
                </a:extLst>
              </a:tr>
              <a:tr h="712944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PERSPEKTÍVA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OBI-23 év után (100?)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Középiskolai Tanár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Egyetemi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(80-100)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Katona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(50 </a:t>
                      </a:r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Föfogl</a:t>
                      </a:r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Olimpiai érem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Katonaság 5-8 status</a:t>
                      </a:r>
                    </a:p>
                    <a:p>
                      <a:r>
                        <a:rPr lang="hu-HU" sz="1700" b="0" i="0" dirty="0" err="1">
                          <a:solidFill>
                            <a:srgbClr val="FEE8E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endParaRPr lang="hu-HU" sz="1700" b="0" i="0" dirty="0">
                        <a:solidFill>
                          <a:srgbClr val="FEE8E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219908"/>
                  </a:ext>
                </a:extLst>
              </a:tr>
              <a:tr h="804863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EREDMÉNYEK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1-1? érem/év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088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8494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1774CFDC-666E-D2C4-AC83-15BEAD056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09059"/>
              </p:ext>
            </p:extLst>
          </p:nvPr>
        </p:nvGraphicFramePr>
        <p:xfrm>
          <a:off x="0" y="0"/>
          <a:ext cx="12192000" cy="6843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838">
                  <a:extLst>
                    <a:ext uri="{9D8B030D-6E8A-4147-A177-3AD203B41FA5}">
                      <a16:colId xmlns:a16="http://schemas.microsoft.com/office/drawing/2014/main" val="507774804"/>
                    </a:ext>
                  </a:extLst>
                </a:gridCol>
                <a:gridCol w="2747962">
                  <a:extLst>
                    <a:ext uri="{9D8B030D-6E8A-4147-A177-3AD203B41FA5}">
                      <a16:colId xmlns:a16="http://schemas.microsoft.com/office/drawing/2014/main" val="164800677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80426998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80550376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80988909"/>
                    </a:ext>
                  </a:extLst>
                </a:gridCol>
              </a:tblGrid>
              <a:tr h="388189">
                <a:tc>
                  <a:txBody>
                    <a:bodyPr/>
                    <a:lstStyle/>
                    <a:p>
                      <a:r>
                        <a:rPr lang="hu-HU" dirty="0"/>
                        <a:t>ORSZÁGOK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JAPÁN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NÉMETORSZÁG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MAGYARORSZÁG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AUSZTRIA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962216"/>
                  </a:ext>
                </a:extLst>
              </a:tr>
              <a:tr h="1196915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ADATOK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Millió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378 000 km2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4 860 Milliárd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38 343,-USD/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Millió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357 000 km2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3 863 Milliárd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46 653,-USD/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 Millió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93 000 km2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157 216 Millió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16 124,-USD/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 Millió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83 800 km2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 Milliárd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48 083,-USD7fö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286681"/>
                  </a:ext>
                </a:extLst>
              </a:tr>
              <a:tr h="921948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BIRKÓZÓK</a:t>
                      </a:r>
                    </a:p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Versenyrendszer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Összes:10-11 000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5-6000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 62-64 000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év:12-14000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Egyéni, Bundesliga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2-3 000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220-250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1-1 500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150-200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Bundesliga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530840"/>
                  </a:ext>
                </a:extLst>
              </a:tr>
              <a:tr h="1050536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EDZÉS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6-14 év: Egyesület 2-3x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15-18 év: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5x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18-35 év: University 1o-12x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4-5x + egyéni (8 </a:t>
                      </a:r>
                      <a:r>
                        <a:rPr lang="hu-HU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Stutzpunk</a:t>
                      </a:r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Akadémia 5-8x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Olimpiai centrum 4-8x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79359"/>
                  </a:ext>
                </a:extLst>
              </a:tr>
              <a:tr h="921948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STÍLUS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Ázsiai:sok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mozgással, direkt támadások,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egyszerü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megoldások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Harcos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Küzdö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”Magyaros”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Kartevés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Állóképességi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101256"/>
                  </a:ext>
                </a:extLst>
              </a:tr>
              <a:tr h="803335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OKTATÁS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Technika,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elökészítök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 Technikák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Komplex képzés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Korosztályos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Alapszintü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 társadalmi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390076"/>
                  </a:ext>
                </a:extLst>
              </a:tr>
              <a:tr h="921948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PERSPEKTÍVA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OBI-23 év után (100?)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Középiskolai Tanár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Egyetemi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(80-100)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Katona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Föfogl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Olimpiai érem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Katonaság 5-8 status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054403"/>
                  </a:ext>
                </a:extLst>
              </a:tr>
              <a:tr h="557285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EREDMÉNYEK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solidFill>
                            <a:srgbClr val="FCCCC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1-1? érem/év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8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2946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250">
        <p159:morph option="byObject"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B2D00405-D9E0-BA85-0707-2FE5A94BD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300855"/>
              </p:ext>
            </p:extLst>
          </p:nvPr>
        </p:nvGraphicFramePr>
        <p:xfrm>
          <a:off x="0" y="0"/>
          <a:ext cx="12192000" cy="6900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488">
                  <a:extLst>
                    <a:ext uri="{9D8B030D-6E8A-4147-A177-3AD203B41FA5}">
                      <a16:colId xmlns:a16="http://schemas.microsoft.com/office/drawing/2014/main" val="3708454123"/>
                    </a:ext>
                  </a:extLst>
                </a:gridCol>
                <a:gridCol w="2877312">
                  <a:extLst>
                    <a:ext uri="{9D8B030D-6E8A-4147-A177-3AD203B41FA5}">
                      <a16:colId xmlns:a16="http://schemas.microsoft.com/office/drawing/2014/main" val="240572716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90093582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90731045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8187442"/>
                    </a:ext>
                  </a:extLst>
                </a:gridCol>
              </a:tblGrid>
              <a:tr h="542107">
                <a:tc>
                  <a:txBody>
                    <a:bodyPr/>
                    <a:lstStyle/>
                    <a:p>
                      <a:r>
                        <a:rPr lang="hu-HU" dirty="0"/>
                        <a:t>ORSZÁGOK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JAPÁN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NÉMETORSZÁG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MAGYARORSZÁG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AUSZTRIA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137548"/>
                  </a:ext>
                </a:extLst>
              </a:tr>
              <a:tr h="1105483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ADATOK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4 860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38 343,-USD/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GDP: 3 863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46 653,-USD/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93 000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157 216 Millió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16 124,-USD/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 Millió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83 800 km2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 Milliárd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48 083,-USD7fö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230407"/>
                  </a:ext>
                </a:extLst>
              </a:tr>
              <a:tr h="916171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BIRKÓZÓK</a:t>
                      </a:r>
                    </a:p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Versenyrendszer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Összes:10-11 000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5-6000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Összes: 62-64 000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év:12-14000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Egyéni, Bundesliga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2-3 000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220-250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Csb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1-1 500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16-35 év: 150-200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Egyéni, Bundesliga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707944"/>
                  </a:ext>
                </a:extLst>
              </a:tr>
              <a:tr h="1105483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EDZÉS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6-14 év: Egyesület 2-3x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15-18 év: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18-35 év: University 1o-12x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4-5x + egyéni (8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Stutzpunk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Akadémia 5-8x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6-10 év: Klub 2x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11-14 év: Klub 3-4x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15-35 év: Klub + Olimpiai centrum 4-8x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036852"/>
                  </a:ext>
                </a:extLst>
              </a:tr>
              <a:tr h="887131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STÍLUS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Ázsiai:sok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mozgással, direkt támadások, 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egyszerü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megoldások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Harcos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Küzdö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”Magyaros”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Kartevés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Állóképességi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Nincs</a:t>
                      </a:r>
                    </a:p>
                    <a:p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798280"/>
                  </a:ext>
                </a:extLst>
              </a:tr>
              <a:tr h="850372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OKTATÁS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Technika,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elökészítök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Fizikai képzés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 Technikák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Komplex képzés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Korosztályos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Alapszintü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 társadalmi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Tradíció: nincs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28831"/>
                  </a:ext>
                </a:extLst>
              </a:tr>
              <a:tr h="888329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PERSPEKTÍVA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OBI-23 év után (100?)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Középiskolai Tanár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Egyetemi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(80-100)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Katona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Edzök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(50 </a:t>
                      </a:r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Föfogl</a:t>
                      </a:r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Olimpiai érem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Bundesliga</a:t>
                      </a:r>
                    </a:p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Katonaság 5-8 status</a:t>
                      </a:r>
                    </a:p>
                    <a:p>
                      <a:r>
                        <a:rPr lang="hu-HU" sz="17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Rendör</a:t>
                      </a:r>
                      <a:endParaRPr lang="hu-HU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455842"/>
                  </a:ext>
                </a:extLst>
              </a:tr>
              <a:tr h="542107"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C00000"/>
                          </a:solidFill>
                        </a:rPr>
                        <a:t>EREDMÉNYEK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3-5 érem/év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7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1-1? érem/év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43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3185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>
        <p159:morph option="byObject"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Atlasz">
  <a:themeElements>
    <a:clrScheme name="Atlasz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z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{0367B95A-F7BD-BB45-A742-C494A8128961}tf16401369</Template>
  <TotalTime>1041</TotalTime>
  <Words>2018</Words>
  <Application>Microsoft Macintosh PowerPoint</Application>
  <PresentationFormat>Szélesvásznú</PresentationFormat>
  <Paragraphs>598</Paragraphs>
  <Slides>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Rockwell</vt:lpstr>
      <vt:lpstr>Wingdings</vt:lpstr>
      <vt:lpstr>Atlasz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OERSV Bundestrainer - Jenö Bodi</dc:creator>
  <cp:lastModifiedBy>OERSV Bundestrainer - Jenö Bodi</cp:lastModifiedBy>
  <cp:revision>4</cp:revision>
  <dcterms:created xsi:type="dcterms:W3CDTF">2023-09-28T15:43:16Z</dcterms:created>
  <dcterms:modified xsi:type="dcterms:W3CDTF">2023-09-29T13:21:20Z</dcterms:modified>
</cp:coreProperties>
</file>