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60" r:id="rId1"/>
  </p:sldMasterIdLst>
  <p:notesMasterIdLst>
    <p:notesMasterId r:id="rId10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57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CCCB"/>
    <a:srgbClr val="FEE8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43"/>
  </p:normalViewPr>
  <p:slideViewPr>
    <p:cSldViewPr snapToGrid="0">
      <p:cViewPr>
        <p:scale>
          <a:sx n="90" d="100"/>
          <a:sy n="90" d="100"/>
        </p:scale>
        <p:origin x="1432" y="5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C3282A-2DB7-7E4F-9B3E-EA8333B87F9D}" type="datetimeFigureOut">
              <a:rPr lang="hu-HU" smtClean="0"/>
              <a:t>2023. 09. 29.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1CBE4-80E8-F84E-B59C-1B79EADAB13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69742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C1CBE4-80E8-F84E-B59C-1B79EADAB139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477302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C1CBE4-80E8-F84E-B59C-1B79EADAB139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692454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71FECCE0-76D7-B441-BC14-69D424A56B37}" type="datetimeFigureOut">
              <a:rPr lang="hu-HU" smtClean="0"/>
              <a:t>2023. 09. 29.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83AA6391-AAE0-0342-80C4-BF465C514D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02707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ECCE0-76D7-B441-BC14-69D424A56B37}" type="datetimeFigureOut">
              <a:rPr lang="hu-HU" smtClean="0"/>
              <a:t>2023. 09. 29.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A6391-AAE0-0342-80C4-BF465C514D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31551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71FECCE0-76D7-B441-BC14-69D424A56B37}" type="datetimeFigureOut">
              <a:rPr lang="hu-HU" smtClean="0"/>
              <a:t>2023. 09. 29.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83AA6391-AAE0-0342-80C4-BF465C514D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33985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ECCE0-76D7-B441-BC14-69D424A56B37}" type="datetimeFigureOut">
              <a:rPr lang="hu-HU" smtClean="0"/>
              <a:t>2023. 09. 29.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A6391-AAE0-0342-80C4-BF465C514D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40311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71FECCE0-76D7-B441-BC14-69D424A56B37}" type="datetimeFigureOut">
              <a:rPr lang="hu-HU" smtClean="0"/>
              <a:t>2023. 09. 29.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83AA6391-AAE0-0342-80C4-BF465C514D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17128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71FECCE0-76D7-B441-BC14-69D424A56B37}" type="datetimeFigureOut">
              <a:rPr lang="hu-HU" smtClean="0"/>
              <a:t>2023. 09. 29.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83AA6391-AAE0-0342-80C4-BF465C514D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08953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71FECCE0-76D7-B441-BC14-69D424A56B37}" type="datetimeFigureOut">
              <a:rPr lang="hu-HU" smtClean="0"/>
              <a:t>2023. 09. 29.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83AA6391-AAE0-0342-80C4-BF465C514D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47759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ECCE0-76D7-B441-BC14-69D424A56B37}" type="datetimeFigureOut">
              <a:rPr lang="hu-HU" smtClean="0"/>
              <a:t>2023. 09. 29.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A6391-AAE0-0342-80C4-BF465C514D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06334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71FECCE0-76D7-B441-BC14-69D424A56B37}" type="datetimeFigureOut">
              <a:rPr lang="hu-HU" smtClean="0"/>
              <a:t>2023. 09. 29.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83AA6391-AAE0-0342-80C4-BF465C514D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81436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ECCE0-76D7-B441-BC14-69D424A56B37}" type="datetimeFigureOut">
              <a:rPr lang="hu-HU" smtClean="0"/>
              <a:t>2023. 09. 29.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A6391-AAE0-0342-80C4-BF465C514D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75607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71FECCE0-76D7-B441-BC14-69D424A56B37}" type="datetimeFigureOut">
              <a:rPr lang="hu-HU" smtClean="0"/>
              <a:t>2023. 09. 29.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83AA6391-AAE0-0342-80C4-BF465C514D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61445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ECCE0-76D7-B441-BC14-69D424A56B37}" type="datetimeFigureOut">
              <a:rPr lang="hu-HU" smtClean="0"/>
              <a:t>2023. 09. 29.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AA6391-AAE0-0342-80C4-BF465C514D5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39268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4F4D75B-E7B5-8A96-85E1-02E6EE4013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02080" y="1055771"/>
            <a:ext cx="8923045" cy="4746458"/>
          </a:xfrm>
        </p:spPr>
        <p:txBody>
          <a:bodyPr/>
          <a:lstStyle/>
          <a:p>
            <a:endParaRPr lang="hu-HU" sz="6000" b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6D3F9F2D-3224-1AF3-86A5-62FC30CA774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5" name="Cím 1">
            <a:extLst>
              <a:ext uri="{FF2B5EF4-FFF2-40B4-BE49-F238E27FC236}">
                <a16:creationId xmlns:a16="http://schemas.microsoft.com/office/drawing/2014/main" id="{D6F5B319-0206-5A0F-147D-D13B35144F14}"/>
              </a:ext>
            </a:extLst>
          </p:cNvPr>
          <p:cNvSpPr txBox="1">
            <a:spLocks/>
          </p:cNvSpPr>
          <p:nvPr/>
        </p:nvSpPr>
        <p:spPr>
          <a:xfrm>
            <a:off x="1634427" y="854652"/>
            <a:ext cx="8923045" cy="434412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72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5400" b="1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Kötöttfogású birkózó stílusok ÉS KÉPZÉSI MÓDSZEREK ÖSSZEHASONLÍTÁSA</a:t>
            </a:r>
          </a:p>
        </p:txBody>
      </p:sp>
    </p:spTree>
    <p:extLst>
      <p:ext uri="{BB962C8B-B14F-4D97-AF65-F5344CB8AC3E}">
        <p14:creationId xmlns:p14="http://schemas.microsoft.com/office/powerpoint/2010/main" val="596075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>
            <a:extLst>
              <a:ext uri="{FF2B5EF4-FFF2-40B4-BE49-F238E27FC236}">
                <a16:creationId xmlns:a16="http://schemas.microsoft.com/office/drawing/2014/main" id="{55A768EB-9D59-CD0C-49BC-764CC28A566F}"/>
              </a:ext>
            </a:extLst>
          </p:cNvPr>
          <p:cNvSpPr txBox="1"/>
          <p:nvPr/>
        </p:nvSpPr>
        <p:spPr>
          <a:xfrm>
            <a:off x="3200400" y="307181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u-HU" dirty="0"/>
          </a:p>
        </p:txBody>
      </p:sp>
      <p:graphicFrame>
        <p:nvGraphicFramePr>
          <p:cNvPr id="3" name="Táblázat 3">
            <a:extLst>
              <a:ext uri="{FF2B5EF4-FFF2-40B4-BE49-F238E27FC236}">
                <a16:creationId xmlns:a16="http://schemas.microsoft.com/office/drawing/2014/main" id="{23CB3E98-FBAE-6F66-F85A-A8F3B07341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3986335"/>
              </p:ext>
            </p:extLst>
          </p:nvPr>
        </p:nvGraphicFramePr>
        <p:xfrm>
          <a:off x="0" y="0"/>
          <a:ext cx="12192000" cy="68344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4538">
                  <a:extLst>
                    <a:ext uri="{9D8B030D-6E8A-4147-A177-3AD203B41FA5}">
                      <a16:colId xmlns:a16="http://schemas.microsoft.com/office/drawing/2014/main" val="2813217484"/>
                    </a:ext>
                  </a:extLst>
                </a:gridCol>
                <a:gridCol w="2862262">
                  <a:extLst>
                    <a:ext uri="{9D8B030D-6E8A-4147-A177-3AD203B41FA5}">
                      <a16:colId xmlns:a16="http://schemas.microsoft.com/office/drawing/2014/main" val="147431336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124079158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965571422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1997238059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hu-HU" dirty="0"/>
                        <a:t>ORSZÁGOK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JAPÁN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NÉMETORSZÁG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MAGYARORSZÁG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AUSZTRIA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3485115"/>
                  </a:ext>
                </a:extLst>
              </a:tr>
              <a:tr h="1015141"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C00000"/>
                          </a:solidFill>
                        </a:rPr>
                        <a:t>ADATOK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125 Millió </a:t>
                      </a:r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</a:t>
                      </a:r>
                      <a:endParaRPr lang="hu-HU" sz="17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378 000 km2</a:t>
                      </a: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GDP: 4 860 Milliárd</a:t>
                      </a: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38 343,-USD/</a:t>
                      </a:r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</a:t>
                      </a:r>
                      <a:endParaRPr lang="hu-HU" sz="17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 Millió </a:t>
                      </a:r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</a:t>
                      </a:r>
                      <a:endParaRPr lang="hu-HU" sz="17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357 000 km2</a:t>
                      </a: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GDP: 3 863 Milliárd</a:t>
                      </a: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46 653,-USD/</a:t>
                      </a:r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</a:t>
                      </a:r>
                      <a:endParaRPr lang="hu-HU" sz="17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9,6 Millió </a:t>
                      </a:r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</a:t>
                      </a:r>
                      <a:endParaRPr lang="hu-HU" sz="17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93 000 km2</a:t>
                      </a: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157 216 Millió</a:t>
                      </a: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16 124,-USD/</a:t>
                      </a:r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</a:t>
                      </a:r>
                      <a:endParaRPr lang="hu-HU" sz="17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9,1 Millió </a:t>
                      </a:r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</a:t>
                      </a:r>
                      <a:endParaRPr lang="hu-HU" sz="17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83 800 km2</a:t>
                      </a: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398 Milliárd</a:t>
                      </a: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48 083,-USD7fö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5695481"/>
                  </a:ext>
                </a:extLst>
              </a:tr>
              <a:tr h="781933"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C00000"/>
                          </a:solidFill>
                        </a:rPr>
                        <a:t>BIRKÓZÓK</a:t>
                      </a:r>
                    </a:p>
                    <a:p>
                      <a:r>
                        <a:rPr lang="hu-HU" b="1" dirty="0">
                          <a:solidFill>
                            <a:srgbClr val="C00000"/>
                          </a:solidFill>
                        </a:rPr>
                        <a:t>Versenyrendszer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Összes:10-11 000 </a:t>
                      </a:r>
                      <a:r>
                        <a:rPr lang="hu-HU" sz="1700" b="0" i="0" dirty="0" err="1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</a:t>
                      </a:r>
                      <a:endParaRPr lang="hu-HU" sz="1700" b="0" i="0" dirty="0">
                        <a:solidFill>
                          <a:srgbClr val="FEE8E7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hu-HU" sz="1700" b="0" i="0" dirty="0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16-35 év: 5-6000 </a:t>
                      </a:r>
                      <a:r>
                        <a:rPr lang="hu-HU" sz="1700" b="0" i="0" dirty="0" err="1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</a:t>
                      </a:r>
                      <a:endParaRPr lang="hu-HU" sz="1700" b="0" i="0" dirty="0">
                        <a:solidFill>
                          <a:srgbClr val="FEE8E7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hu-HU" sz="1700" b="0" i="0" dirty="0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Egyéni, </a:t>
                      </a:r>
                      <a:r>
                        <a:rPr lang="hu-HU" sz="1700" b="0" i="0" dirty="0" err="1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Csb</a:t>
                      </a:r>
                      <a:endParaRPr lang="hu-HU" sz="1700" b="0" i="0" dirty="0">
                        <a:solidFill>
                          <a:srgbClr val="FEE8E7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Összes: 62-64 000 </a:t>
                      </a:r>
                      <a:r>
                        <a:rPr lang="hu-HU" sz="1700" b="0" i="0" dirty="0" err="1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</a:t>
                      </a:r>
                      <a:endParaRPr lang="hu-HU" sz="1700" b="0" i="0" dirty="0">
                        <a:solidFill>
                          <a:srgbClr val="FEE8E7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hu-HU" sz="1700" b="0" i="0" dirty="0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16-35 év:12-14000 </a:t>
                      </a:r>
                      <a:r>
                        <a:rPr lang="hu-HU" sz="1700" b="0" i="0" dirty="0" err="1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</a:t>
                      </a:r>
                      <a:r>
                        <a:rPr lang="hu-HU" sz="1700" b="0" i="0" dirty="0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Egyéni, Bundesliga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2-3 000 </a:t>
                      </a:r>
                      <a:r>
                        <a:rPr lang="hu-HU" sz="1700" b="0" i="0" dirty="0" err="1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</a:t>
                      </a:r>
                      <a:endParaRPr lang="hu-HU" sz="1700" b="0" i="0" dirty="0">
                        <a:solidFill>
                          <a:srgbClr val="FEE8E7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hu-HU" sz="1700" b="0" i="0" dirty="0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16-35 év: 220-250 </a:t>
                      </a:r>
                      <a:r>
                        <a:rPr lang="hu-HU" sz="1700" b="0" i="0" dirty="0" err="1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</a:t>
                      </a:r>
                      <a:endParaRPr lang="hu-HU" sz="1700" b="0" i="0" dirty="0">
                        <a:solidFill>
                          <a:srgbClr val="FEE8E7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hu-HU" sz="1700" b="0" i="0" dirty="0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Egyéni, </a:t>
                      </a:r>
                      <a:r>
                        <a:rPr lang="hu-HU" sz="1700" b="0" i="0" dirty="0" err="1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Csb</a:t>
                      </a:r>
                      <a:r>
                        <a:rPr lang="hu-HU" sz="1700" b="0" i="0" dirty="0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1-1 500 </a:t>
                      </a:r>
                      <a:r>
                        <a:rPr lang="hu-HU" sz="1700" b="0" i="0" dirty="0" err="1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</a:t>
                      </a:r>
                      <a:endParaRPr lang="hu-HU" sz="1700" b="0" i="0" dirty="0">
                        <a:solidFill>
                          <a:srgbClr val="FEE8E7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hu-HU" sz="1700" b="0" i="0" dirty="0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16-35 év: 150-200</a:t>
                      </a:r>
                    </a:p>
                    <a:p>
                      <a:r>
                        <a:rPr lang="hu-HU" sz="1700" b="0" i="0" dirty="0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Egyéni, Bundesliga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2674047"/>
                  </a:ext>
                </a:extLst>
              </a:tr>
              <a:tr h="1149324"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C00000"/>
                          </a:solidFill>
                        </a:rPr>
                        <a:t>EDZÉS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6-14 év: Egyesület 2-3x</a:t>
                      </a:r>
                    </a:p>
                    <a:p>
                      <a:r>
                        <a:rPr lang="hu-HU" sz="1700" b="0" i="0" dirty="0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15-18 év: </a:t>
                      </a:r>
                      <a:r>
                        <a:rPr lang="hu-HU" sz="1700" b="0" i="0" dirty="0" err="1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</a:t>
                      </a:r>
                      <a:r>
                        <a:rPr lang="hu-HU" sz="1700" b="0" i="0" dirty="0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hu-HU" sz="1700" b="0" i="0" dirty="0" err="1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School</a:t>
                      </a:r>
                      <a:r>
                        <a:rPr lang="hu-HU" sz="1700" b="0" i="0" dirty="0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5x</a:t>
                      </a:r>
                    </a:p>
                    <a:p>
                      <a:r>
                        <a:rPr lang="hu-HU" sz="1700" b="0" i="0" dirty="0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18-35 év: University 1o-12x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6-10 év: Klub 2x</a:t>
                      </a:r>
                    </a:p>
                    <a:p>
                      <a:r>
                        <a:rPr lang="hu-HU" sz="1700" b="0" i="0" dirty="0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11-14 év: Klub 3-4x</a:t>
                      </a:r>
                    </a:p>
                    <a:p>
                      <a:r>
                        <a:rPr lang="hu-HU" sz="1700" b="0" i="0" dirty="0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15-35 év: Klub 4-5x + egyéni (8 </a:t>
                      </a:r>
                      <a:r>
                        <a:rPr lang="hu-HU" sz="1700" b="0" i="0" dirty="0" err="1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Stutzpunk</a:t>
                      </a:r>
                      <a:r>
                        <a:rPr lang="hu-HU" sz="1700" b="0" i="0" dirty="0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6-10 év: Klub 2x</a:t>
                      </a:r>
                    </a:p>
                    <a:p>
                      <a:r>
                        <a:rPr lang="hu-HU" sz="1700" b="0" i="0" dirty="0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11-14 év: Klub 3-4x</a:t>
                      </a:r>
                    </a:p>
                    <a:p>
                      <a:r>
                        <a:rPr lang="hu-HU" sz="1700" b="0" i="0" dirty="0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15-35 év: Klub + Akadémia 5-8x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6-10 év: Klub 2x</a:t>
                      </a:r>
                    </a:p>
                    <a:p>
                      <a:r>
                        <a:rPr lang="hu-HU" sz="1700" b="0" i="0" dirty="0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11-14 év: Klub 3-4x</a:t>
                      </a:r>
                    </a:p>
                    <a:p>
                      <a:r>
                        <a:rPr lang="hu-HU" sz="1700" b="0" i="0" dirty="0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15-35 év: Klub + Olimpiai centrum 4-8x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1876910"/>
                  </a:ext>
                </a:extLst>
              </a:tr>
              <a:tr h="781933"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C00000"/>
                          </a:solidFill>
                        </a:rPr>
                        <a:t>STÍLUS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 err="1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Ázsiai:sok</a:t>
                      </a:r>
                      <a:r>
                        <a:rPr lang="hu-HU" sz="1700" b="0" i="0" dirty="0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mozgással, direkt támadások, </a:t>
                      </a:r>
                      <a:r>
                        <a:rPr lang="hu-HU" sz="1700" b="0" i="0" dirty="0" err="1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egyszerü</a:t>
                      </a:r>
                      <a:r>
                        <a:rPr lang="hu-HU" sz="1700" b="0" i="0" dirty="0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megoldások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Harcos</a:t>
                      </a:r>
                    </a:p>
                    <a:p>
                      <a:r>
                        <a:rPr lang="hu-HU" sz="1700" b="0" i="0" dirty="0" err="1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Küzdö</a:t>
                      </a:r>
                      <a:endParaRPr lang="hu-HU" sz="1700" b="0" i="0" dirty="0">
                        <a:solidFill>
                          <a:srgbClr val="FEE8E7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”Magyaros”</a:t>
                      </a:r>
                    </a:p>
                    <a:p>
                      <a:r>
                        <a:rPr lang="hu-HU" sz="1700" b="0" i="0" dirty="0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Kartevés</a:t>
                      </a:r>
                    </a:p>
                    <a:p>
                      <a:r>
                        <a:rPr lang="hu-HU" sz="1700" b="0" i="0" dirty="0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Állóképességi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Nincs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7753132"/>
                  </a:ext>
                </a:extLst>
              </a:tr>
              <a:tr h="781933"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C00000"/>
                          </a:solidFill>
                        </a:rPr>
                        <a:t>OKTATÁS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Fizikai képzés</a:t>
                      </a:r>
                    </a:p>
                    <a:p>
                      <a:r>
                        <a:rPr lang="hu-HU" sz="1700" b="0" i="0" dirty="0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Technika, </a:t>
                      </a:r>
                      <a:r>
                        <a:rPr lang="hu-HU" sz="1700" b="0" i="0" dirty="0" err="1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elökészítök</a:t>
                      </a:r>
                      <a:endParaRPr lang="hu-HU" sz="1700" b="0" i="0" dirty="0">
                        <a:solidFill>
                          <a:srgbClr val="FCCCCB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hu-HU" sz="1700" b="0" i="0" dirty="0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Tradíció: van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Fizikai képzés</a:t>
                      </a:r>
                    </a:p>
                    <a:p>
                      <a:r>
                        <a:rPr lang="hu-HU" sz="1700" b="0" i="0" dirty="0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Alap Technikák</a:t>
                      </a:r>
                    </a:p>
                    <a:p>
                      <a:r>
                        <a:rPr lang="hu-HU" sz="1700" b="0" i="0" dirty="0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Tradíció: van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Komplex képzés</a:t>
                      </a:r>
                    </a:p>
                    <a:p>
                      <a:r>
                        <a:rPr lang="hu-HU" sz="1700" b="0" i="0" dirty="0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Korosztályos </a:t>
                      </a:r>
                      <a:r>
                        <a:rPr lang="hu-HU" sz="1700" b="0" i="0" dirty="0" err="1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edzö</a:t>
                      </a:r>
                      <a:endParaRPr lang="hu-HU" sz="1700" b="0" i="0" dirty="0">
                        <a:solidFill>
                          <a:srgbClr val="FCCCCB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hu-HU" sz="1700" b="0" i="0" dirty="0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Tradíció: van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 err="1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Alapszintü</a:t>
                      </a:r>
                      <a:endParaRPr lang="hu-HU" sz="1700" b="0" i="0" dirty="0">
                        <a:solidFill>
                          <a:srgbClr val="FCCCCB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hu-HU" sz="1700" b="0" i="0" dirty="0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Sok társadalmi </a:t>
                      </a:r>
                      <a:r>
                        <a:rPr lang="hu-HU" sz="1700" b="0" i="0" dirty="0" err="1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edzö</a:t>
                      </a:r>
                      <a:endParaRPr lang="hu-HU" sz="1700" b="0" i="0" dirty="0">
                        <a:solidFill>
                          <a:srgbClr val="FCCCCB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hu-HU" sz="1700" b="0" i="0" dirty="0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Tradíció: nincs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3225710"/>
                  </a:ext>
                </a:extLst>
              </a:tr>
              <a:tr h="1015141"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C00000"/>
                          </a:solidFill>
                        </a:rPr>
                        <a:t>PERSPEKTÍVA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OBI-23 év után (100?)</a:t>
                      </a:r>
                    </a:p>
                    <a:p>
                      <a:r>
                        <a:rPr lang="hu-HU" sz="1700" b="0" i="0" dirty="0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Középiskolai Tanár</a:t>
                      </a:r>
                    </a:p>
                    <a:p>
                      <a:r>
                        <a:rPr lang="hu-HU" sz="1700" b="0" i="0" dirty="0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Egyetemi </a:t>
                      </a:r>
                      <a:r>
                        <a:rPr lang="hu-HU" sz="1700" b="0" i="0" dirty="0" err="1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Edzök</a:t>
                      </a:r>
                      <a:r>
                        <a:rPr lang="hu-HU" sz="1700" b="0" i="0" dirty="0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(80-100)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Bundesliga</a:t>
                      </a:r>
                    </a:p>
                    <a:p>
                      <a:r>
                        <a:rPr lang="hu-HU" sz="1700" b="0" i="0" dirty="0" err="1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Rendör</a:t>
                      </a:r>
                      <a:r>
                        <a:rPr lang="hu-HU" sz="1700" b="0" i="0" dirty="0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Katona</a:t>
                      </a:r>
                    </a:p>
                    <a:p>
                      <a:r>
                        <a:rPr lang="hu-HU" sz="1700" b="0" i="0" dirty="0" err="1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Edzök</a:t>
                      </a:r>
                      <a:r>
                        <a:rPr lang="hu-HU" sz="1700" b="0" i="0" dirty="0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(50 </a:t>
                      </a:r>
                      <a:r>
                        <a:rPr lang="hu-HU" sz="1700" b="0" i="0" dirty="0" err="1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Föfogl</a:t>
                      </a:r>
                      <a:r>
                        <a:rPr lang="hu-HU" sz="1700" b="0" i="0" dirty="0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Olimpiai érem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Bundesliga</a:t>
                      </a:r>
                    </a:p>
                    <a:p>
                      <a:r>
                        <a:rPr lang="hu-HU" sz="1700" b="0" i="0" dirty="0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Katonaság 5-8 status</a:t>
                      </a:r>
                    </a:p>
                    <a:p>
                      <a:r>
                        <a:rPr lang="hu-HU" sz="1700" b="0" i="0" dirty="0" err="1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Rendör</a:t>
                      </a:r>
                      <a:endParaRPr lang="hu-HU" sz="1700" b="0" i="0" dirty="0">
                        <a:solidFill>
                          <a:srgbClr val="FEE8E7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8491203"/>
                  </a:ext>
                </a:extLst>
              </a:tr>
              <a:tr h="478988"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C00000"/>
                          </a:solidFill>
                        </a:rPr>
                        <a:t>EREDMÉNYEK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8-10 érem/év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2-3 érem/év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3-5 érem/év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1-1? érem/év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1563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9937756"/>
      </p:ext>
    </p:extLst>
  </p:cSld>
  <p:clrMapOvr>
    <a:masterClrMapping/>
  </p:clrMapOvr>
  <p:transition spd="med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áblázat 2">
            <a:extLst>
              <a:ext uri="{FF2B5EF4-FFF2-40B4-BE49-F238E27FC236}">
                <a16:creationId xmlns:a16="http://schemas.microsoft.com/office/drawing/2014/main" id="{2E66C986-D60A-8171-696B-EFC2914029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8583586"/>
              </p:ext>
            </p:extLst>
          </p:nvPr>
        </p:nvGraphicFramePr>
        <p:xfrm>
          <a:off x="0" y="0"/>
          <a:ext cx="12192000" cy="67411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4538">
                  <a:extLst>
                    <a:ext uri="{9D8B030D-6E8A-4147-A177-3AD203B41FA5}">
                      <a16:colId xmlns:a16="http://schemas.microsoft.com/office/drawing/2014/main" val="3180324742"/>
                    </a:ext>
                  </a:extLst>
                </a:gridCol>
                <a:gridCol w="2862262">
                  <a:extLst>
                    <a:ext uri="{9D8B030D-6E8A-4147-A177-3AD203B41FA5}">
                      <a16:colId xmlns:a16="http://schemas.microsoft.com/office/drawing/2014/main" val="359709717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307965022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427742571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933376457"/>
                    </a:ext>
                  </a:extLst>
                </a:gridCol>
              </a:tblGrid>
              <a:tr h="375995">
                <a:tc>
                  <a:txBody>
                    <a:bodyPr/>
                    <a:lstStyle/>
                    <a:p>
                      <a:r>
                        <a:rPr lang="hu-HU" dirty="0"/>
                        <a:t>ORSZÁGOK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JAPÁN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NÉMETORSZÁG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MAGYARORSZÁG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AUSZTRIA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728431"/>
                  </a:ext>
                </a:extLst>
              </a:tr>
              <a:tr h="1096653"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C00000"/>
                          </a:solidFill>
                        </a:rPr>
                        <a:t>ADATOK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125 Millió </a:t>
                      </a:r>
                      <a:r>
                        <a:rPr lang="hu-HU" sz="16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</a:t>
                      </a:r>
                      <a:endParaRPr lang="hu-HU" sz="16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hu-HU" sz="16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378 000 km2</a:t>
                      </a:r>
                    </a:p>
                    <a:p>
                      <a:r>
                        <a:rPr lang="hu-HU" sz="16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GDP: 4 860 Milliárd</a:t>
                      </a:r>
                    </a:p>
                    <a:p>
                      <a:r>
                        <a:rPr lang="hu-HU" sz="16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38 343,-USD/</a:t>
                      </a:r>
                      <a:r>
                        <a:rPr lang="hu-HU" sz="16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</a:t>
                      </a:r>
                      <a:endParaRPr lang="hu-HU" sz="16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 Millió </a:t>
                      </a:r>
                      <a:r>
                        <a:rPr lang="hu-HU" sz="16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</a:t>
                      </a:r>
                      <a:endParaRPr lang="hu-HU" sz="16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hu-HU" sz="16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357 000 km2</a:t>
                      </a:r>
                    </a:p>
                    <a:p>
                      <a:r>
                        <a:rPr lang="hu-HU" sz="16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GDP: 3 863 Milliárd</a:t>
                      </a:r>
                    </a:p>
                    <a:p>
                      <a:r>
                        <a:rPr lang="hu-HU" sz="16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46 653,-USD/</a:t>
                      </a:r>
                      <a:r>
                        <a:rPr lang="hu-HU" sz="16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</a:t>
                      </a:r>
                      <a:endParaRPr lang="hu-HU" sz="16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9,6 Millió </a:t>
                      </a:r>
                      <a:r>
                        <a:rPr lang="hu-HU" sz="16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</a:t>
                      </a:r>
                      <a:endParaRPr lang="hu-HU" sz="16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hu-HU" sz="16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93 000 km2</a:t>
                      </a:r>
                    </a:p>
                    <a:p>
                      <a:r>
                        <a:rPr lang="hu-HU" sz="16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157 216 Millió</a:t>
                      </a:r>
                    </a:p>
                    <a:p>
                      <a:r>
                        <a:rPr lang="hu-HU" sz="16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16 124,-USD/</a:t>
                      </a:r>
                      <a:r>
                        <a:rPr lang="hu-HU" sz="16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</a:t>
                      </a:r>
                      <a:endParaRPr lang="hu-HU" sz="16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9,1 Millió </a:t>
                      </a:r>
                      <a:r>
                        <a:rPr lang="hu-HU" sz="16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</a:t>
                      </a:r>
                      <a:endParaRPr lang="hu-HU" sz="16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hu-HU" sz="16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83 800 km2</a:t>
                      </a:r>
                    </a:p>
                    <a:p>
                      <a:r>
                        <a:rPr lang="hu-HU" sz="16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398 Milliárd</a:t>
                      </a:r>
                    </a:p>
                    <a:p>
                      <a:r>
                        <a:rPr lang="hu-HU" sz="16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48 083,-USD7fö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7534368"/>
                  </a:ext>
                </a:extLst>
              </a:tr>
              <a:tr h="873406"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C00000"/>
                          </a:solidFill>
                        </a:rPr>
                        <a:t>BIRKÓZÓK</a:t>
                      </a:r>
                    </a:p>
                    <a:p>
                      <a:r>
                        <a:rPr lang="hu-HU" b="1" dirty="0">
                          <a:solidFill>
                            <a:srgbClr val="C00000"/>
                          </a:solidFill>
                        </a:rPr>
                        <a:t>Versenyrendszer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Összes:10-11 000 </a:t>
                      </a:r>
                      <a:r>
                        <a:rPr lang="hu-HU" sz="16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</a:t>
                      </a:r>
                      <a:endParaRPr lang="hu-HU" sz="16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hu-HU" sz="16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16-35 év: 5-6000 </a:t>
                      </a:r>
                      <a:r>
                        <a:rPr lang="hu-HU" sz="16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</a:t>
                      </a:r>
                      <a:endParaRPr lang="hu-HU" sz="16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hu-HU" sz="16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Egyéni, </a:t>
                      </a:r>
                      <a:r>
                        <a:rPr lang="hu-HU" sz="16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Csb</a:t>
                      </a:r>
                      <a:endParaRPr lang="hu-HU" sz="16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Összes: 62-64 000 </a:t>
                      </a:r>
                      <a:r>
                        <a:rPr lang="hu-HU" sz="16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</a:t>
                      </a:r>
                      <a:endParaRPr lang="hu-HU" sz="16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hu-HU" sz="16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16-35 év:12-14000 </a:t>
                      </a:r>
                      <a:r>
                        <a:rPr lang="hu-HU" sz="16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</a:t>
                      </a:r>
                      <a:r>
                        <a:rPr lang="hu-HU" sz="16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Egyéni, Bundesliga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2-3 000 </a:t>
                      </a:r>
                      <a:r>
                        <a:rPr lang="hu-HU" sz="16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</a:t>
                      </a:r>
                      <a:endParaRPr lang="hu-HU" sz="16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hu-HU" sz="16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16-35 év: 220-250 </a:t>
                      </a:r>
                      <a:r>
                        <a:rPr lang="hu-HU" sz="16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</a:t>
                      </a:r>
                      <a:endParaRPr lang="hu-HU" sz="16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hu-HU" sz="16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Egyéni, </a:t>
                      </a:r>
                      <a:r>
                        <a:rPr lang="hu-HU" sz="16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Csb</a:t>
                      </a:r>
                      <a:r>
                        <a:rPr lang="hu-HU" sz="16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1-1 500 </a:t>
                      </a:r>
                      <a:r>
                        <a:rPr lang="hu-HU" sz="16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</a:t>
                      </a:r>
                      <a:endParaRPr lang="hu-HU" sz="16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hu-HU" sz="16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16-35 év: 150-200</a:t>
                      </a:r>
                    </a:p>
                    <a:p>
                      <a:r>
                        <a:rPr lang="hu-HU" sz="16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Egyéni, Bundesliga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9118156"/>
                  </a:ext>
                </a:extLst>
              </a:tr>
              <a:tr h="1168671"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C00000"/>
                          </a:solidFill>
                        </a:rPr>
                        <a:t>EDZÉS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b="0" i="0" dirty="0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6-14 év: Egyesület 2-3x</a:t>
                      </a:r>
                    </a:p>
                    <a:p>
                      <a:r>
                        <a:rPr lang="hu-HU" sz="1600" b="0" i="0" dirty="0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15-18 év: </a:t>
                      </a:r>
                      <a:r>
                        <a:rPr lang="hu-HU" sz="1600" b="0" i="0" dirty="0" err="1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</a:t>
                      </a:r>
                      <a:r>
                        <a:rPr lang="hu-HU" sz="1600" b="0" i="0" dirty="0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hu-HU" sz="1600" b="0" i="0" dirty="0" err="1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School</a:t>
                      </a:r>
                      <a:r>
                        <a:rPr lang="hu-HU" sz="1600" b="0" i="0" dirty="0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5x</a:t>
                      </a:r>
                    </a:p>
                    <a:p>
                      <a:r>
                        <a:rPr lang="hu-HU" sz="1600" b="0" i="0" dirty="0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18-35 év: University 1o-12x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b="0" i="0" dirty="0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6-10 év: Klub 2x</a:t>
                      </a:r>
                    </a:p>
                    <a:p>
                      <a:r>
                        <a:rPr lang="hu-HU" sz="1600" b="0" i="0" dirty="0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11-14 év: Klub 3-4x</a:t>
                      </a:r>
                    </a:p>
                    <a:p>
                      <a:r>
                        <a:rPr lang="hu-HU" sz="1600" b="0" i="0" dirty="0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15-35 év: Klub 4-5x + egyéni (8 </a:t>
                      </a:r>
                      <a:r>
                        <a:rPr lang="hu-HU" sz="1600" b="0" i="0" dirty="0" err="1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Stutzpunk</a:t>
                      </a:r>
                      <a:r>
                        <a:rPr lang="hu-HU" sz="1600" b="0" i="0" dirty="0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b="0" i="0" dirty="0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6-10 év: Klub 2x</a:t>
                      </a:r>
                    </a:p>
                    <a:p>
                      <a:r>
                        <a:rPr lang="hu-HU" sz="1600" b="0" i="0" dirty="0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11-14 év: Klub 3-4x</a:t>
                      </a:r>
                    </a:p>
                    <a:p>
                      <a:r>
                        <a:rPr lang="hu-HU" sz="1600" b="0" i="0" dirty="0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15-35 év: Klub + Akadémia 5-8x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b="0" i="0" dirty="0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6-10 év: Klub 2x</a:t>
                      </a:r>
                    </a:p>
                    <a:p>
                      <a:r>
                        <a:rPr lang="hu-HU" sz="1600" b="0" i="0" dirty="0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11-14 év: Klub 3-4x</a:t>
                      </a:r>
                    </a:p>
                    <a:p>
                      <a:r>
                        <a:rPr lang="hu-HU" sz="1600" b="0" i="0" dirty="0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15-35 év: Klub + Olimpiai centrum 4-8x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7171709"/>
                  </a:ext>
                </a:extLst>
              </a:tr>
              <a:tr h="845990"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C00000"/>
                          </a:solidFill>
                        </a:rPr>
                        <a:t>STÍLUS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b="0" i="0" dirty="0" err="1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Ázsiai:sok</a:t>
                      </a:r>
                      <a:r>
                        <a:rPr lang="hu-HU" sz="1600" b="0" i="0" dirty="0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mozgással, direkt támadások, </a:t>
                      </a:r>
                      <a:r>
                        <a:rPr lang="hu-HU" sz="1600" b="0" i="0" dirty="0" err="1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egyszerü</a:t>
                      </a:r>
                      <a:r>
                        <a:rPr lang="hu-HU" sz="1600" b="0" i="0" dirty="0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megoldások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b="0" i="0" dirty="0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Harcos</a:t>
                      </a:r>
                    </a:p>
                    <a:p>
                      <a:r>
                        <a:rPr lang="hu-HU" sz="1600" b="0" i="0" dirty="0" err="1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Küzdö</a:t>
                      </a:r>
                      <a:endParaRPr lang="hu-HU" sz="1600" b="0" i="0" dirty="0">
                        <a:solidFill>
                          <a:srgbClr val="FEE8E7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b="0" i="0" dirty="0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”Magyaros”</a:t>
                      </a:r>
                    </a:p>
                    <a:p>
                      <a:r>
                        <a:rPr lang="hu-HU" sz="1600" b="0" i="0" dirty="0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Kartevés</a:t>
                      </a:r>
                    </a:p>
                    <a:p>
                      <a:r>
                        <a:rPr lang="hu-HU" sz="1600" b="0" i="0" dirty="0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Állóképességi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b="0" i="0" dirty="0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Nincs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1719011"/>
                  </a:ext>
                </a:extLst>
              </a:tr>
              <a:tr h="845990"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C00000"/>
                          </a:solidFill>
                        </a:rPr>
                        <a:t>OKTATÁS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b="0" i="0" dirty="0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Fizikai képzés</a:t>
                      </a:r>
                    </a:p>
                    <a:p>
                      <a:r>
                        <a:rPr lang="hu-HU" sz="1600" b="0" i="0" dirty="0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Technika, </a:t>
                      </a:r>
                      <a:r>
                        <a:rPr lang="hu-HU" sz="1600" b="0" i="0" dirty="0" err="1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elökészítök</a:t>
                      </a:r>
                      <a:endParaRPr lang="hu-HU" sz="1600" b="0" i="0" dirty="0">
                        <a:solidFill>
                          <a:srgbClr val="FCCCCB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hu-HU" sz="1600" b="0" i="0" dirty="0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Tradíció: van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b="0" i="0" dirty="0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Fizikai képzés</a:t>
                      </a:r>
                    </a:p>
                    <a:p>
                      <a:r>
                        <a:rPr lang="hu-HU" sz="1600" b="0" i="0" dirty="0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Alap Technikák</a:t>
                      </a:r>
                    </a:p>
                    <a:p>
                      <a:r>
                        <a:rPr lang="hu-HU" sz="1600" b="0" i="0" dirty="0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Tradíció: van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b="0" i="0" dirty="0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Komplex képzés</a:t>
                      </a:r>
                    </a:p>
                    <a:p>
                      <a:r>
                        <a:rPr lang="hu-HU" sz="1600" b="0" i="0" dirty="0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Korosztályos </a:t>
                      </a:r>
                      <a:r>
                        <a:rPr lang="hu-HU" sz="1600" b="0" i="0" dirty="0" err="1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edzö</a:t>
                      </a:r>
                      <a:endParaRPr lang="hu-HU" sz="1600" b="0" i="0" dirty="0">
                        <a:solidFill>
                          <a:srgbClr val="FCCCCB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hu-HU" sz="1600" b="0" i="0" dirty="0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Tradíció: van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b="0" i="0" dirty="0" err="1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Alapszintü</a:t>
                      </a:r>
                      <a:endParaRPr lang="hu-HU" sz="1600" b="0" i="0" dirty="0">
                        <a:solidFill>
                          <a:srgbClr val="FCCCCB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hu-HU" sz="1600" b="0" i="0" dirty="0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Sok társadalmi </a:t>
                      </a:r>
                      <a:r>
                        <a:rPr lang="hu-HU" sz="1600" b="0" i="0" dirty="0" err="1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edzö</a:t>
                      </a:r>
                      <a:endParaRPr lang="hu-HU" sz="1600" b="0" i="0" dirty="0">
                        <a:solidFill>
                          <a:srgbClr val="FCCCCB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hu-HU" sz="1600" b="0" i="0" dirty="0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Tradíció: nincs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2774855"/>
                  </a:ext>
                </a:extLst>
              </a:tr>
              <a:tr h="994070"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C00000"/>
                          </a:solidFill>
                        </a:rPr>
                        <a:t>PERSPEKTÍVA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b="0" i="0" dirty="0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OBI-23 év után (100?)</a:t>
                      </a:r>
                    </a:p>
                    <a:p>
                      <a:r>
                        <a:rPr lang="hu-HU" sz="1600" b="0" i="0" dirty="0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Középiskolai Tanár</a:t>
                      </a:r>
                    </a:p>
                    <a:p>
                      <a:r>
                        <a:rPr lang="hu-HU" sz="1600" b="0" i="0" dirty="0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Egyetemi </a:t>
                      </a:r>
                      <a:r>
                        <a:rPr lang="hu-HU" sz="1600" b="0" i="0" dirty="0" err="1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Edzök</a:t>
                      </a:r>
                      <a:r>
                        <a:rPr lang="hu-HU" sz="1600" b="0" i="0" dirty="0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(80-100)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b="0" i="0" dirty="0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Bundesliga</a:t>
                      </a:r>
                    </a:p>
                    <a:p>
                      <a:r>
                        <a:rPr lang="hu-HU" sz="1600" b="0" i="0" dirty="0" err="1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Rendör</a:t>
                      </a:r>
                      <a:r>
                        <a:rPr lang="hu-HU" sz="1600" b="0" i="0" dirty="0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Katona</a:t>
                      </a:r>
                    </a:p>
                    <a:p>
                      <a:r>
                        <a:rPr lang="hu-HU" sz="1600" b="0" i="0" dirty="0" err="1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Edzök</a:t>
                      </a:r>
                      <a:r>
                        <a:rPr lang="hu-HU" sz="1600" b="0" i="0" dirty="0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(50 </a:t>
                      </a:r>
                      <a:r>
                        <a:rPr lang="hu-HU" sz="1600" b="0" i="0" dirty="0" err="1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Föfogl</a:t>
                      </a:r>
                      <a:r>
                        <a:rPr lang="hu-HU" sz="1600" b="0" i="0" dirty="0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b="0" i="0" dirty="0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Olimpiai érem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b="0" i="0" dirty="0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Bundesliga</a:t>
                      </a:r>
                    </a:p>
                    <a:p>
                      <a:r>
                        <a:rPr lang="hu-HU" sz="1600" b="0" i="0" dirty="0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Katonaság 5-8 status</a:t>
                      </a:r>
                    </a:p>
                    <a:p>
                      <a:r>
                        <a:rPr lang="hu-HU" sz="1600" b="0" i="0" dirty="0" err="1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Rendör</a:t>
                      </a:r>
                      <a:endParaRPr lang="hu-HU" sz="1600" b="0" i="0" dirty="0">
                        <a:solidFill>
                          <a:srgbClr val="FEE8E7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9080250"/>
                  </a:ext>
                </a:extLst>
              </a:tr>
              <a:tr h="540355"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C00000"/>
                          </a:solidFill>
                        </a:rPr>
                        <a:t>EREDMÉNYEK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b="0" i="0" dirty="0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8-10 érem/év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b="0" i="0" dirty="0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2-3 érem/év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b="0" i="0" dirty="0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3-5 érem/év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b="0" i="0" dirty="0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1-1? érem/év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89521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666991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p14:dur="250">
        <p159:morph option="byObject"/>
      </p:transition>
    </mc:Choice>
    <mc:Fallback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áblázat 2">
            <a:extLst>
              <a:ext uri="{FF2B5EF4-FFF2-40B4-BE49-F238E27FC236}">
                <a16:creationId xmlns:a16="http://schemas.microsoft.com/office/drawing/2014/main" id="{C5759E4D-BCB3-461D-1F17-152995280F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1212014"/>
              </p:ext>
            </p:extLst>
          </p:nvPr>
        </p:nvGraphicFramePr>
        <p:xfrm>
          <a:off x="0" y="0"/>
          <a:ext cx="12192000" cy="68294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3113">
                  <a:extLst>
                    <a:ext uri="{9D8B030D-6E8A-4147-A177-3AD203B41FA5}">
                      <a16:colId xmlns:a16="http://schemas.microsoft.com/office/drawing/2014/main" val="4074623721"/>
                    </a:ext>
                  </a:extLst>
                </a:gridCol>
                <a:gridCol w="2833687">
                  <a:extLst>
                    <a:ext uri="{9D8B030D-6E8A-4147-A177-3AD203B41FA5}">
                      <a16:colId xmlns:a16="http://schemas.microsoft.com/office/drawing/2014/main" val="3071396175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3289352654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3522822586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1081653615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r>
                        <a:rPr lang="hu-HU" dirty="0"/>
                        <a:t>ORSZÁGOK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JAPÁN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NÉMETORSZÁG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MAGYARORSZÁG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AUSZTRIA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8510553"/>
                  </a:ext>
                </a:extLst>
              </a:tr>
              <a:tr h="842962"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C00000"/>
                          </a:solidFill>
                        </a:rPr>
                        <a:t>ADATOK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125 Millió </a:t>
                      </a:r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</a:t>
                      </a:r>
                      <a:endParaRPr lang="hu-HU" sz="17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378 000 km2</a:t>
                      </a: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GDP: 4 860 Milliárd</a:t>
                      </a: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38 343,-USD/</a:t>
                      </a:r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</a:t>
                      </a:r>
                      <a:endParaRPr lang="hu-HU" sz="17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 Millió </a:t>
                      </a:r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</a:t>
                      </a:r>
                      <a:endParaRPr lang="hu-HU" sz="17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357 000 km2</a:t>
                      </a: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GDP: 3 863 Milliárd</a:t>
                      </a: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46 653,-USD/</a:t>
                      </a:r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</a:t>
                      </a:r>
                      <a:endParaRPr lang="hu-HU" sz="17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9,6 Millió </a:t>
                      </a:r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</a:t>
                      </a:r>
                      <a:endParaRPr lang="hu-HU" sz="17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93 000 km2</a:t>
                      </a: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157 216 Millió</a:t>
                      </a: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16 124,-USD/</a:t>
                      </a:r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</a:t>
                      </a:r>
                      <a:endParaRPr lang="hu-HU" sz="17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9,1 Millió </a:t>
                      </a:r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</a:t>
                      </a:r>
                      <a:endParaRPr lang="hu-HU" sz="17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83 800 km2</a:t>
                      </a: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398 Milliárd</a:t>
                      </a: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48 083,-USD7fö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7585674"/>
                  </a:ext>
                </a:extLst>
              </a:tr>
              <a:tr h="842962"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C00000"/>
                          </a:solidFill>
                        </a:rPr>
                        <a:t>BIRKÓZÓK</a:t>
                      </a:r>
                    </a:p>
                    <a:p>
                      <a:r>
                        <a:rPr lang="hu-HU" b="1" dirty="0">
                          <a:solidFill>
                            <a:srgbClr val="C00000"/>
                          </a:solidFill>
                        </a:rPr>
                        <a:t>Versenyrendszer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Összes:10-11 000 </a:t>
                      </a:r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</a:t>
                      </a:r>
                      <a:endParaRPr lang="hu-HU" sz="17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16-35 év: 5-6000 </a:t>
                      </a:r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</a:t>
                      </a:r>
                      <a:endParaRPr lang="hu-HU" sz="17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Egyéni, </a:t>
                      </a:r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Csb</a:t>
                      </a:r>
                      <a:endParaRPr lang="hu-HU" sz="17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Összes: 62-64 000 </a:t>
                      </a:r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</a:t>
                      </a:r>
                      <a:endParaRPr lang="hu-HU" sz="17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16-35 év:12-14000 </a:t>
                      </a:r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</a:t>
                      </a:r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Egyéni, Bundesliga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2-3 000 </a:t>
                      </a:r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</a:t>
                      </a:r>
                      <a:endParaRPr lang="hu-HU" sz="17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16-35 év: 220-250 </a:t>
                      </a:r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</a:t>
                      </a:r>
                      <a:endParaRPr lang="hu-HU" sz="17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Egyéni, </a:t>
                      </a:r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Csb</a:t>
                      </a:r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1-1 500 </a:t>
                      </a:r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</a:t>
                      </a:r>
                      <a:endParaRPr lang="hu-HU" sz="17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16-35 év: 150-200</a:t>
                      </a: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Egyéni, Bundesliga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3191962"/>
                  </a:ext>
                </a:extLst>
              </a:tr>
              <a:tr h="842962"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C00000"/>
                          </a:solidFill>
                        </a:rPr>
                        <a:t>EDZÉS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6-14 év: Egyesület 2-3x</a:t>
                      </a: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15-18 év: </a:t>
                      </a:r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</a:t>
                      </a:r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School</a:t>
                      </a:r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5x</a:t>
                      </a: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18-35 év: University 1o-12x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6-10 év: Klub 2x</a:t>
                      </a: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11-14 év: Klub 3-4x</a:t>
                      </a: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15-35 év: Klub 4-5x + egyéni (8 </a:t>
                      </a:r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Stutzpunk</a:t>
                      </a:r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6-10 év: Klub 2x</a:t>
                      </a: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11-14 év: Klub 3-4x</a:t>
                      </a: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15-35 év: Klub + Akadémia 5-8x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6-10 év: Klub 2x</a:t>
                      </a: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11-14 év: Klub 3-4x</a:t>
                      </a: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15-35 év: Klub + Olimpiai centrum 4-8x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1088025"/>
                  </a:ext>
                </a:extLst>
              </a:tr>
              <a:tr h="842962"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C00000"/>
                          </a:solidFill>
                        </a:rPr>
                        <a:t>STÍLUS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 err="1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Ázsiai:sok</a:t>
                      </a:r>
                      <a:r>
                        <a:rPr lang="hu-HU" sz="1700" b="0" i="0" dirty="0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mozgással, direkt támadások, </a:t>
                      </a:r>
                      <a:r>
                        <a:rPr lang="hu-HU" sz="1700" b="0" i="0" dirty="0" err="1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egyszerü</a:t>
                      </a:r>
                      <a:r>
                        <a:rPr lang="hu-HU" sz="1700" b="0" i="0" dirty="0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megoldások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Harcos</a:t>
                      </a:r>
                    </a:p>
                    <a:p>
                      <a:r>
                        <a:rPr lang="hu-HU" sz="1700" b="0" i="0" dirty="0" err="1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Küzdö</a:t>
                      </a:r>
                      <a:endParaRPr lang="hu-HU" sz="1700" b="0" i="0" dirty="0">
                        <a:solidFill>
                          <a:srgbClr val="FEE8E7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”Magyaros”</a:t>
                      </a:r>
                    </a:p>
                    <a:p>
                      <a:r>
                        <a:rPr lang="hu-HU" sz="1700" b="0" i="0" dirty="0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Kartevés</a:t>
                      </a:r>
                    </a:p>
                    <a:p>
                      <a:r>
                        <a:rPr lang="hu-HU" sz="1700" b="0" i="0" dirty="0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Állóképességi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Nincs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2513474"/>
                  </a:ext>
                </a:extLst>
              </a:tr>
              <a:tr h="842962"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C00000"/>
                          </a:solidFill>
                        </a:rPr>
                        <a:t>OKTATÁS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Fizikai képzés</a:t>
                      </a:r>
                    </a:p>
                    <a:p>
                      <a:r>
                        <a:rPr lang="hu-HU" sz="1700" b="0" i="0" dirty="0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Technika, </a:t>
                      </a:r>
                      <a:r>
                        <a:rPr lang="hu-HU" sz="1700" b="0" i="0" dirty="0" err="1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elökészítök</a:t>
                      </a:r>
                      <a:endParaRPr lang="hu-HU" sz="1700" b="0" i="0" dirty="0">
                        <a:solidFill>
                          <a:srgbClr val="FCCCCB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hu-HU" sz="1700" b="0" i="0" dirty="0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Tradíció: van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Fizikai képzés</a:t>
                      </a:r>
                    </a:p>
                    <a:p>
                      <a:r>
                        <a:rPr lang="hu-HU" sz="1700" b="0" i="0" dirty="0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Alap Technikák</a:t>
                      </a:r>
                    </a:p>
                    <a:p>
                      <a:r>
                        <a:rPr lang="hu-HU" sz="1700" b="0" i="0" dirty="0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Tradíció: van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Komplex képzés</a:t>
                      </a:r>
                    </a:p>
                    <a:p>
                      <a:r>
                        <a:rPr lang="hu-HU" sz="1700" b="0" i="0" dirty="0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Korosztályos </a:t>
                      </a:r>
                      <a:r>
                        <a:rPr lang="hu-HU" sz="1700" b="0" i="0" dirty="0" err="1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edzö</a:t>
                      </a:r>
                      <a:endParaRPr lang="hu-HU" sz="1700" b="0" i="0" dirty="0">
                        <a:solidFill>
                          <a:srgbClr val="FCCCCB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hu-HU" sz="1700" b="0" i="0" dirty="0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Tradíció: van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 err="1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Alapszintü</a:t>
                      </a:r>
                      <a:endParaRPr lang="hu-HU" sz="1700" b="0" i="0" dirty="0">
                        <a:solidFill>
                          <a:srgbClr val="FCCCCB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hu-HU" sz="1700" b="0" i="0" dirty="0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Sok társadalmi </a:t>
                      </a:r>
                      <a:r>
                        <a:rPr lang="hu-HU" sz="1700" b="0" i="0" dirty="0" err="1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edzö</a:t>
                      </a:r>
                      <a:endParaRPr lang="hu-HU" sz="1700" b="0" i="0" dirty="0">
                        <a:solidFill>
                          <a:srgbClr val="FCCCCB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hu-HU" sz="1700" b="0" i="0" dirty="0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Tradíció: nincs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3792444"/>
                  </a:ext>
                </a:extLst>
              </a:tr>
              <a:tr h="842962"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C00000"/>
                          </a:solidFill>
                        </a:rPr>
                        <a:t>PERSPEKTÍVA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OBI-23 év után (100?)</a:t>
                      </a:r>
                    </a:p>
                    <a:p>
                      <a:r>
                        <a:rPr lang="hu-HU" sz="1700" b="0" i="0" dirty="0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Középiskolai Tanár</a:t>
                      </a:r>
                    </a:p>
                    <a:p>
                      <a:r>
                        <a:rPr lang="hu-HU" sz="1700" b="0" i="0" dirty="0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Egyetemi </a:t>
                      </a:r>
                      <a:r>
                        <a:rPr lang="hu-HU" sz="1700" b="0" i="0" dirty="0" err="1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Edzök</a:t>
                      </a:r>
                      <a:r>
                        <a:rPr lang="hu-HU" sz="1700" b="0" i="0" dirty="0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(80-100)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Bundesliga</a:t>
                      </a:r>
                    </a:p>
                    <a:p>
                      <a:r>
                        <a:rPr lang="hu-HU" sz="1700" b="0" i="0" dirty="0" err="1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Rendör</a:t>
                      </a:r>
                      <a:r>
                        <a:rPr lang="hu-HU" sz="1700" b="0" i="0" dirty="0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Katona</a:t>
                      </a:r>
                    </a:p>
                    <a:p>
                      <a:r>
                        <a:rPr lang="hu-HU" sz="1700" b="0" i="0" dirty="0" err="1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Edzök</a:t>
                      </a:r>
                      <a:r>
                        <a:rPr lang="hu-HU" sz="1700" b="0" i="0" dirty="0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(50 </a:t>
                      </a:r>
                      <a:r>
                        <a:rPr lang="hu-HU" sz="1700" b="0" i="0" dirty="0" err="1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Föfogl</a:t>
                      </a:r>
                      <a:r>
                        <a:rPr lang="hu-HU" sz="1700" b="0" i="0" dirty="0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Olimpiai érem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Bundesliga</a:t>
                      </a:r>
                    </a:p>
                    <a:p>
                      <a:r>
                        <a:rPr lang="hu-HU" sz="1700" b="0" i="0" dirty="0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Katonaság 5-8 status</a:t>
                      </a:r>
                    </a:p>
                    <a:p>
                      <a:r>
                        <a:rPr lang="hu-HU" sz="1700" b="0" i="0" dirty="0" err="1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Rendör</a:t>
                      </a:r>
                      <a:endParaRPr lang="hu-HU" sz="1700" b="0" i="0" dirty="0">
                        <a:solidFill>
                          <a:srgbClr val="FEE8E7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7964744"/>
                  </a:ext>
                </a:extLst>
              </a:tr>
              <a:tr h="727710"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C00000"/>
                          </a:solidFill>
                        </a:rPr>
                        <a:t>EREDMÉNYEK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8-10 érem/év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2-3 érem/év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3-5 érem/év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1-1? érem/év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06728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380369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p14:dur="250">
        <p159:morph option="byObject"/>
      </p:transition>
    </mc:Choice>
    <mc:Fallback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áblázat 2">
            <a:extLst>
              <a:ext uri="{FF2B5EF4-FFF2-40B4-BE49-F238E27FC236}">
                <a16:creationId xmlns:a16="http://schemas.microsoft.com/office/drawing/2014/main" id="{42CBC293-3E4B-BB99-FE2C-7E3F5686C1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3546071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3014934505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4027844756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155120662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47871695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988982857"/>
                    </a:ext>
                  </a:extLst>
                </a:gridCol>
              </a:tblGrid>
              <a:tr h="332485">
                <a:tc>
                  <a:txBody>
                    <a:bodyPr/>
                    <a:lstStyle/>
                    <a:p>
                      <a:r>
                        <a:rPr lang="hu-HU" dirty="0"/>
                        <a:t>ORSZÁGOK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JAPÁN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NÉMETORSZÁG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MAGYARORSZÁG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AUSZTRIA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9908298"/>
                  </a:ext>
                </a:extLst>
              </a:tr>
              <a:tr h="854961"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C00000"/>
                          </a:solidFill>
                        </a:rPr>
                        <a:t>ADATOK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125 Millió </a:t>
                      </a:r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</a:t>
                      </a:r>
                      <a:endParaRPr lang="hu-HU" sz="17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378 000 km2</a:t>
                      </a: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GDP: 4 860 Milliárd</a:t>
                      </a: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38 343,-USD/</a:t>
                      </a:r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</a:t>
                      </a:r>
                      <a:endParaRPr lang="hu-HU" sz="17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 Millió </a:t>
                      </a:r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</a:t>
                      </a:r>
                      <a:endParaRPr lang="hu-HU" sz="17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357 000 km2</a:t>
                      </a: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GDP: 3 863 Milliárd</a:t>
                      </a: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46 653,-USD/</a:t>
                      </a:r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</a:t>
                      </a:r>
                      <a:endParaRPr lang="hu-HU" sz="17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9,6 Millió </a:t>
                      </a:r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</a:t>
                      </a:r>
                      <a:endParaRPr lang="hu-HU" sz="17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93 000 km2</a:t>
                      </a: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157 216 Millió</a:t>
                      </a: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16 124,-USD/</a:t>
                      </a:r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</a:t>
                      </a:r>
                      <a:endParaRPr lang="hu-HU" sz="17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9,1 Millió </a:t>
                      </a:r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</a:t>
                      </a:r>
                      <a:endParaRPr lang="hu-HU" sz="17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83 800 km2</a:t>
                      </a: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398 Milliárd</a:t>
                      </a: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48 083,-USD7fö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9034920"/>
                  </a:ext>
                </a:extLst>
              </a:tr>
              <a:tr h="854961"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C00000"/>
                          </a:solidFill>
                        </a:rPr>
                        <a:t>BIRKÓZÓK</a:t>
                      </a:r>
                    </a:p>
                    <a:p>
                      <a:r>
                        <a:rPr lang="hu-HU" b="1" dirty="0">
                          <a:solidFill>
                            <a:srgbClr val="C00000"/>
                          </a:solidFill>
                        </a:rPr>
                        <a:t>Versenyrendszer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Összes:10-11 000 </a:t>
                      </a:r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</a:t>
                      </a:r>
                      <a:endParaRPr lang="hu-HU" sz="17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16-35 év: 5-6000 </a:t>
                      </a:r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</a:t>
                      </a:r>
                      <a:endParaRPr lang="hu-HU" sz="17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Egyéni, </a:t>
                      </a:r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Csb</a:t>
                      </a:r>
                      <a:endParaRPr lang="hu-HU" sz="17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Összes: 62-64 000 </a:t>
                      </a:r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</a:t>
                      </a:r>
                      <a:endParaRPr lang="hu-HU" sz="17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16-35 év:12-14000 </a:t>
                      </a:r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</a:t>
                      </a:r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Egyéni, Bundesliga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2-3 000 </a:t>
                      </a:r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</a:t>
                      </a:r>
                      <a:endParaRPr lang="hu-HU" sz="17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16-35 év: 220-250 </a:t>
                      </a:r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</a:t>
                      </a:r>
                      <a:endParaRPr lang="hu-HU" sz="17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Egyéni, </a:t>
                      </a:r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Csb</a:t>
                      </a:r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1-1 500 </a:t>
                      </a:r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</a:t>
                      </a:r>
                      <a:endParaRPr lang="hu-HU" sz="17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16-35 év: 150-200</a:t>
                      </a: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Egyéni, Bundesliga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8381877"/>
                  </a:ext>
                </a:extLst>
              </a:tr>
              <a:tr h="989538"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C00000"/>
                          </a:solidFill>
                        </a:rPr>
                        <a:t>EDZÉS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6-14 év: Egyesület 2-3x</a:t>
                      </a: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15-18 év: </a:t>
                      </a:r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</a:t>
                      </a:r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School</a:t>
                      </a:r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5x</a:t>
                      </a: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18-35 év: University 1o-12x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6-10 év: Klub 2x</a:t>
                      </a: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11-14 év: Klub 3-4x</a:t>
                      </a: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15-35 év: Klub 4-5x + egyéni (8 </a:t>
                      </a:r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Stutzpunk</a:t>
                      </a:r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6-10 év: Klub 2x</a:t>
                      </a: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11-14 év: Klub 3-4x</a:t>
                      </a: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15-35 év: Klub + Akadémia 5-8x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6-10 év: Klub 2x</a:t>
                      </a: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11-14 év: Klub 3-4x</a:t>
                      </a: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15-35 év: Klub + Olimpiai centrum 4-8x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5681074"/>
                  </a:ext>
                </a:extLst>
              </a:tr>
              <a:tr h="854961"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C00000"/>
                          </a:solidFill>
                        </a:rPr>
                        <a:t>STÍLUS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Ázsiai:sok</a:t>
                      </a:r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mozgással, direkt támadások, </a:t>
                      </a:r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egyszerü</a:t>
                      </a:r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megoldások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Harcos</a:t>
                      </a:r>
                    </a:p>
                    <a:p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Küzdö</a:t>
                      </a:r>
                      <a:endParaRPr lang="hu-HU" sz="17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”Magyaros”</a:t>
                      </a: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Kartevés</a:t>
                      </a: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Állóképességi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Nincs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792170"/>
                  </a:ext>
                </a:extLst>
              </a:tr>
              <a:tr h="720384"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C00000"/>
                          </a:solidFill>
                        </a:rPr>
                        <a:t>OKTATÁS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Fizikai képzés</a:t>
                      </a:r>
                    </a:p>
                    <a:p>
                      <a:r>
                        <a:rPr lang="hu-HU" sz="1700" b="0" i="0" dirty="0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Technika, </a:t>
                      </a:r>
                      <a:r>
                        <a:rPr lang="hu-HU" sz="1700" b="0" i="0" dirty="0" err="1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elökészítök</a:t>
                      </a:r>
                      <a:endParaRPr lang="hu-HU" sz="1700" b="0" i="0" dirty="0">
                        <a:solidFill>
                          <a:srgbClr val="FCCCCB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hu-HU" sz="1700" b="0" i="0" dirty="0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Tradíció: van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Fizikai képzés</a:t>
                      </a:r>
                    </a:p>
                    <a:p>
                      <a:r>
                        <a:rPr lang="hu-HU" sz="1700" b="0" i="0" dirty="0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Alap Technikák</a:t>
                      </a:r>
                    </a:p>
                    <a:p>
                      <a:r>
                        <a:rPr lang="hu-HU" sz="1700" b="0" i="0" dirty="0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Tradíció: van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Komplex képzés</a:t>
                      </a:r>
                    </a:p>
                    <a:p>
                      <a:r>
                        <a:rPr lang="hu-HU" sz="1700" b="0" i="0" dirty="0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Korosztályos </a:t>
                      </a:r>
                      <a:r>
                        <a:rPr lang="hu-HU" sz="1700" b="0" i="0" dirty="0" err="1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edzö</a:t>
                      </a:r>
                      <a:endParaRPr lang="hu-HU" sz="1700" b="0" i="0" dirty="0">
                        <a:solidFill>
                          <a:srgbClr val="FCCCCB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hu-HU" sz="1700" b="0" i="0" dirty="0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Tradíció: van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 err="1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Alapszintü</a:t>
                      </a:r>
                      <a:endParaRPr lang="hu-HU" sz="1700" b="0" i="0" dirty="0">
                        <a:solidFill>
                          <a:srgbClr val="FCCCCB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hu-HU" sz="1700" b="0" i="0" dirty="0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Sok társadalmi </a:t>
                      </a:r>
                      <a:r>
                        <a:rPr lang="hu-HU" sz="1700" b="0" i="0" dirty="0" err="1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edzö</a:t>
                      </a:r>
                      <a:endParaRPr lang="hu-HU" sz="1700" b="0" i="0" dirty="0">
                        <a:solidFill>
                          <a:srgbClr val="FCCCCB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hu-HU" sz="1700" b="0" i="0" dirty="0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Tradíció: nincs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9720586"/>
                  </a:ext>
                </a:extLst>
              </a:tr>
              <a:tr h="916305"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C00000"/>
                          </a:solidFill>
                        </a:rPr>
                        <a:t>PERSPEKTÍVA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OBI-23 év után (100?)</a:t>
                      </a:r>
                    </a:p>
                    <a:p>
                      <a:r>
                        <a:rPr lang="hu-HU" sz="1700" b="0" i="0" dirty="0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Középiskolai Tanár</a:t>
                      </a:r>
                    </a:p>
                    <a:p>
                      <a:r>
                        <a:rPr lang="hu-HU" sz="1700" b="0" i="0" dirty="0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Egyetemi </a:t>
                      </a:r>
                      <a:r>
                        <a:rPr lang="hu-HU" sz="1700" b="0" i="0" dirty="0" err="1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Edzök</a:t>
                      </a:r>
                      <a:r>
                        <a:rPr lang="hu-HU" sz="1700" b="0" i="0" dirty="0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(80-100)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Bundesliga</a:t>
                      </a:r>
                    </a:p>
                    <a:p>
                      <a:r>
                        <a:rPr lang="hu-HU" sz="1700" b="0" i="0" dirty="0" err="1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Rendör</a:t>
                      </a:r>
                      <a:r>
                        <a:rPr lang="hu-HU" sz="1700" b="0" i="0" dirty="0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Katona</a:t>
                      </a:r>
                    </a:p>
                    <a:p>
                      <a:r>
                        <a:rPr lang="hu-HU" sz="1700" b="0" i="0" dirty="0" err="1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Edzök</a:t>
                      </a:r>
                      <a:r>
                        <a:rPr lang="hu-HU" sz="1700" b="0" i="0" dirty="0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(50 </a:t>
                      </a:r>
                      <a:r>
                        <a:rPr lang="hu-HU" sz="1700" b="0" i="0" dirty="0" err="1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Föfogl</a:t>
                      </a:r>
                      <a:r>
                        <a:rPr lang="hu-HU" sz="1700" b="0" i="0" dirty="0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Olimpiai érem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Bundesliga</a:t>
                      </a:r>
                    </a:p>
                    <a:p>
                      <a:r>
                        <a:rPr lang="hu-HU" sz="1700" b="0" i="0" dirty="0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Katonaság 5-8 status</a:t>
                      </a:r>
                    </a:p>
                    <a:p>
                      <a:r>
                        <a:rPr lang="hu-HU" sz="1700" b="0" i="0" dirty="0" err="1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Rendör</a:t>
                      </a:r>
                      <a:endParaRPr lang="hu-HU" sz="1700" b="0" i="0" dirty="0">
                        <a:solidFill>
                          <a:srgbClr val="FEE8E7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362208"/>
                  </a:ext>
                </a:extLst>
              </a:tr>
              <a:tr h="714375"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C00000"/>
                          </a:solidFill>
                        </a:rPr>
                        <a:t>EREDMÉNYEK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8-10 érem/év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2-3 érem/év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3-5 érem/év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1-1? érem/év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29067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836327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p14:dur="250">
        <p159:morph option="byObject"/>
      </p:transition>
    </mc:Choice>
    <mc:Fallback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áblázat 2">
            <a:extLst>
              <a:ext uri="{FF2B5EF4-FFF2-40B4-BE49-F238E27FC236}">
                <a16:creationId xmlns:a16="http://schemas.microsoft.com/office/drawing/2014/main" id="{27CCF6F3-E026-1DD6-55A1-8EC4E14DE6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5887149"/>
              </p:ext>
            </p:extLst>
          </p:nvPr>
        </p:nvGraphicFramePr>
        <p:xfrm>
          <a:off x="0" y="0"/>
          <a:ext cx="12192000" cy="69008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8825">
                  <a:extLst>
                    <a:ext uri="{9D8B030D-6E8A-4147-A177-3AD203B41FA5}">
                      <a16:colId xmlns:a16="http://schemas.microsoft.com/office/drawing/2014/main" val="218094835"/>
                    </a:ext>
                  </a:extLst>
                </a:gridCol>
                <a:gridCol w="2847975">
                  <a:extLst>
                    <a:ext uri="{9D8B030D-6E8A-4147-A177-3AD203B41FA5}">
                      <a16:colId xmlns:a16="http://schemas.microsoft.com/office/drawing/2014/main" val="3450696839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1099821934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3469033352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618469684"/>
                    </a:ext>
                  </a:extLst>
                </a:gridCol>
              </a:tblGrid>
              <a:tr h="239549">
                <a:tc>
                  <a:txBody>
                    <a:bodyPr/>
                    <a:lstStyle/>
                    <a:p>
                      <a:r>
                        <a:rPr lang="hu-HU" dirty="0"/>
                        <a:t>ORSZÁGOK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JAPÁN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NÉMETORSZÁG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MAGYARORSZÁG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AUSZTRIA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0814773"/>
                  </a:ext>
                </a:extLst>
              </a:tr>
              <a:tr h="615984"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C00000"/>
                          </a:solidFill>
                        </a:rPr>
                        <a:t>ADATOK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125 Millió </a:t>
                      </a:r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</a:t>
                      </a:r>
                      <a:endParaRPr lang="hu-HU" sz="17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378 000 km2</a:t>
                      </a: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GDP: 4 860 Milliárd</a:t>
                      </a: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38 343,-USD/</a:t>
                      </a:r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</a:t>
                      </a:r>
                      <a:endParaRPr lang="hu-HU" sz="17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 Millió </a:t>
                      </a:r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</a:t>
                      </a:r>
                      <a:endParaRPr lang="hu-HU" sz="17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357 000 km2</a:t>
                      </a: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GDP: 3 863 Milliárd</a:t>
                      </a: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46 653,-USD/</a:t>
                      </a:r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</a:t>
                      </a:r>
                      <a:endParaRPr lang="hu-HU" sz="17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9,6 Millió </a:t>
                      </a:r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</a:t>
                      </a:r>
                      <a:endParaRPr lang="hu-HU" sz="17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93 000 km2</a:t>
                      </a: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157 216 Millió</a:t>
                      </a: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16 124,-USD/</a:t>
                      </a:r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</a:t>
                      </a:r>
                      <a:endParaRPr lang="hu-HU" sz="17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9,1 Millió </a:t>
                      </a:r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</a:t>
                      </a:r>
                      <a:endParaRPr lang="hu-HU" sz="17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83 800 km2</a:t>
                      </a: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398 Milliárd</a:t>
                      </a: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48 083,-USD7fö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7641648"/>
                  </a:ext>
                </a:extLst>
              </a:tr>
              <a:tr h="615984"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C00000"/>
                          </a:solidFill>
                        </a:rPr>
                        <a:t>BIRKÓZÓK</a:t>
                      </a:r>
                    </a:p>
                    <a:p>
                      <a:r>
                        <a:rPr lang="hu-HU" b="1" dirty="0">
                          <a:solidFill>
                            <a:srgbClr val="C00000"/>
                          </a:solidFill>
                        </a:rPr>
                        <a:t>Versenyrendszer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Összes:10-11 000 </a:t>
                      </a:r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</a:t>
                      </a:r>
                      <a:endParaRPr lang="hu-HU" sz="17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16-35 év: 5-6000 </a:t>
                      </a:r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</a:t>
                      </a:r>
                      <a:endParaRPr lang="hu-HU" sz="17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Egyéni, </a:t>
                      </a:r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Csb</a:t>
                      </a:r>
                      <a:endParaRPr lang="hu-HU" sz="17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Összes: 62-64 000 </a:t>
                      </a:r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</a:t>
                      </a:r>
                      <a:endParaRPr lang="hu-HU" sz="17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16-35 év:12-14000 </a:t>
                      </a:r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</a:t>
                      </a:r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Egyéni, Bundesliga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2-3 000 </a:t>
                      </a:r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</a:t>
                      </a:r>
                      <a:endParaRPr lang="hu-HU" sz="17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16-35 év: 220-250 </a:t>
                      </a:r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</a:t>
                      </a:r>
                      <a:endParaRPr lang="hu-HU" sz="17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Egyéni, </a:t>
                      </a:r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Csb</a:t>
                      </a:r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1-1 500 </a:t>
                      </a:r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</a:t>
                      </a:r>
                      <a:endParaRPr lang="hu-HU" sz="17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16-35 év: 150-200</a:t>
                      </a: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Egyéni, Bundesliga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9659072"/>
                  </a:ext>
                </a:extLst>
              </a:tr>
              <a:tr h="712944"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C00000"/>
                          </a:solidFill>
                        </a:rPr>
                        <a:t>EDZÉS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6-14 év: Egyesület 2-3x</a:t>
                      </a: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15-18 év: </a:t>
                      </a:r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</a:t>
                      </a:r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School</a:t>
                      </a:r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5x</a:t>
                      </a: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18-35 év: University 1o-12x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6-10 év: Klub 2x</a:t>
                      </a: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11-14 év: Klub 3-4x</a:t>
                      </a: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15-35 év: Klub 4-5x + egyéni (8 </a:t>
                      </a:r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Stutzpunk</a:t>
                      </a:r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6-10 év: Klub 2x</a:t>
                      </a: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11-14 év: Klub 3-4x</a:t>
                      </a: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15-35 év: Klub + Akadémia 5-8x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6-10 év: Klub 2x</a:t>
                      </a: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11-14 év: Klub 3-4x</a:t>
                      </a: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15-35 év: Klub + Olimpiai centrum 4-8x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4183878"/>
                  </a:ext>
                </a:extLst>
              </a:tr>
              <a:tr h="615984"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C00000"/>
                          </a:solidFill>
                        </a:rPr>
                        <a:t>STÍLUS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Ázsiai:sok</a:t>
                      </a:r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mozgással, direkt támadások,  </a:t>
                      </a:r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egyszerü</a:t>
                      </a:r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megoldások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Harcos</a:t>
                      </a:r>
                    </a:p>
                    <a:p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Küzdö</a:t>
                      </a:r>
                      <a:endParaRPr lang="hu-HU" sz="17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”Magyaros”</a:t>
                      </a: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Kartevés</a:t>
                      </a: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Állóképességi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Nincs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8134193"/>
                  </a:ext>
                </a:extLst>
              </a:tr>
              <a:tr h="519024"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C00000"/>
                          </a:solidFill>
                        </a:rPr>
                        <a:t>OKTATÁS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Fizikai képzés</a:t>
                      </a: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Technika, </a:t>
                      </a:r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elökészítök</a:t>
                      </a:r>
                      <a:endParaRPr lang="hu-HU" sz="17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Tradíció: van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Fizikai képzés</a:t>
                      </a: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Alap Technikák</a:t>
                      </a: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Tradíció: van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Komplex képzés</a:t>
                      </a: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Korosztályos </a:t>
                      </a:r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edzö</a:t>
                      </a:r>
                      <a:endParaRPr lang="hu-HU" sz="17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Tradíció: van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Alapszintü</a:t>
                      </a:r>
                      <a:endParaRPr lang="hu-HU" sz="17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Sok társadalmi </a:t>
                      </a:r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edzö</a:t>
                      </a:r>
                      <a:endParaRPr lang="hu-HU" sz="17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Tradíció: nincs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7473160"/>
                  </a:ext>
                </a:extLst>
              </a:tr>
              <a:tr h="712944"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C00000"/>
                          </a:solidFill>
                        </a:rPr>
                        <a:t>PERSPEKTÍVA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OBI-23 év után (100?)</a:t>
                      </a:r>
                    </a:p>
                    <a:p>
                      <a:r>
                        <a:rPr lang="hu-HU" sz="1700" b="0" i="0" dirty="0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Középiskolai Tanár</a:t>
                      </a:r>
                    </a:p>
                    <a:p>
                      <a:r>
                        <a:rPr lang="hu-HU" sz="1700" b="0" i="0" dirty="0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Egyetemi </a:t>
                      </a:r>
                      <a:r>
                        <a:rPr lang="hu-HU" sz="1700" b="0" i="0" dirty="0" err="1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Edzök</a:t>
                      </a:r>
                      <a:r>
                        <a:rPr lang="hu-HU" sz="1700" b="0" i="0" dirty="0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(80-100)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Bundesliga</a:t>
                      </a:r>
                    </a:p>
                    <a:p>
                      <a:r>
                        <a:rPr lang="hu-HU" sz="1700" b="0" i="0" dirty="0" err="1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Rendör</a:t>
                      </a:r>
                      <a:r>
                        <a:rPr lang="hu-HU" sz="1700" b="0" i="0" dirty="0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Katona</a:t>
                      </a:r>
                    </a:p>
                    <a:p>
                      <a:r>
                        <a:rPr lang="hu-HU" sz="1700" b="0" i="0" dirty="0" err="1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Edzök</a:t>
                      </a:r>
                      <a:r>
                        <a:rPr lang="hu-HU" sz="1700" b="0" i="0" dirty="0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(50 </a:t>
                      </a:r>
                      <a:r>
                        <a:rPr lang="hu-HU" sz="1700" b="0" i="0" dirty="0" err="1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Föfogl</a:t>
                      </a:r>
                      <a:r>
                        <a:rPr lang="hu-HU" sz="1700" b="0" i="0" dirty="0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Olimpiai érem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Bundesliga</a:t>
                      </a:r>
                    </a:p>
                    <a:p>
                      <a:r>
                        <a:rPr lang="hu-HU" sz="1700" b="0" i="0" dirty="0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Katonaság 5-8 status</a:t>
                      </a:r>
                    </a:p>
                    <a:p>
                      <a:r>
                        <a:rPr lang="hu-HU" sz="1700" b="0" i="0" dirty="0" err="1">
                          <a:solidFill>
                            <a:srgbClr val="FEE8E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Rendör</a:t>
                      </a:r>
                      <a:endParaRPr lang="hu-HU" sz="1700" b="0" i="0" dirty="0">
                        <a:solidFill>
                          <a:srgbClr val="FEE8E7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7219908"/>
                  </a:ext>
                </a:extLst>
              </a:tr>
              <a:tr h="804863"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C00000"/>
                          </a:solidFill>
                        </a:rPr>
                        <a:t>EREDMÉNYEK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8-10 érem/év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2-3 érem/év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3-5 érem/év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1-1? érem/év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10881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184943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p14:dur="250">
        <p159:morph option="byObject"/>
      </p:transition>
    </mc:Choice>
    <mc:Fallback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áblázat 2">
            <a:extLst>
              <a:ext uri="{FF2B5EF4-FFF2-40B4-BE49-F238E27FC236}">
                <a16:creationId xmlns:a16="http://schemas.microsoft.com/office/drawing/2014/main" id="{1774CFDC-666E-D2C4-AC83-15BEAD0560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1809059"/>
              </p:ext>
            </p:extLst>
          </p:nvPr>
        </p:nvGraphicFramePr>
        <p:xfrm>
          <a:off x="0" y="0"/>
          <a:ext cx="12192000" cy="68437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8838">
                  <a:extLst>
                    <a:ext uri="{9D8B030D-6E8A-4147-A177-3AD203B41FA5}">
                      <a16:colId xmlns:a16="http://schemas.microsoft.com/office/drawing/2014/main" val="507774804"/>
                    </a:ext>
                  </a:extLst>
                </a:gridCol>
                <a:gridCol w="2747962">
                  <a:extLst>
                    <a:ext uri="{9D8B030D-6E8A-4147-A177-3AD203B41FA5}">
                      <a16:colId xmlns:a16="http://schemas.microsoft.com/office/drawing/2014/main" val="1648006779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1804269989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1805503766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1180988909"/>
                    </a:ext>
                  </a:extLst>
                </a:gridCol>
              </a:tblGrid>
              <a:tr h="388189">
                <a:tc>
                  <a:txBody>
                    <a:bodyPr/>
                    <a:lstStyle/>
                    <a:p>
                      <a:r>
                        <a:rPr lang="hu-HU" dirty="0"/>
                        <a:t>ORSZÁGOK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JAPÁN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NÉMETORSZÁG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MAGYARORSZÁG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AUSZTRIA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2962216"/>
                  </a:ext>
                </a:extLst>
              </a:tr>
              <a:tr h="1196915"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C00000"/>
                          </a:solidFill>
                        </a:rPr>
                        <a:t>ADATOK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125 Millió </a:t>
                      </a:r>
                      <a:r>
                        <a:rPr lang="hu-HU" sz="16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</a:t>
                      </a:r>
                      <a:endParaRPr lang="hu-HU" sz="16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hu-HU" sz="16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378 000 km2</a:t>
                      </a:r>
                    </a:p>
                    <a:p>
                      <a:r>
                        <a:rPr lang="hu-HU" sz="16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GDP: 4 860 Milliárd</a:t>
                      </a:r>
                    </a:p>
                    <a:p>
                      <a:r>
                        <a:rPr lang="hu-HU" sz="16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38 343,-USD/</a:t>
                      </a:r>
                      <a:r>
                        <a:rPr lang="hu-HU" sz="16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</a:t>
                      </a:r>
                      <a:endParaRPr lang="hu-HU" sz="16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 Millió </a:t>
                      </a:r>
                      <a:r>
                        <a:rPr lang="hu-HU" sz="16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</a:t>
                      </a:r>
                      <a:endParaRPr lang="hu-HU" sz="16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hu-HU" sz="16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357 000 km2</a:t>
                      </a:r>
                    </a:p>
                    <a:p>
                      <a:r>
                        <a:rPr lang="hu-HU" sz="16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GDP: 3 863 Milliárd</a:t>
                      </a:r>
                    </a:p>
                    <a:p>
                      <a:r>
                        <a:rPr lang="hu-HU" sz="16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46 653,-USD/</a:t>
                      </a:r>
                      <a:r>
                        <a:rPr lang="hu-HU" sz="16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</a:t>
                      </a:r>
                      <a:endParaRPr lang="hu-HU" sz="16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9,6 Millió </a:t>
                      </a:r>
                      <a:r>
                        <a:rPr lang="hu-HU" sz="16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</a:t>
                      </a:r>
                      <a:endParaRPr lang="hu-HU" sz="16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hu-HU" sz="16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93 000 km2</a:t>
                      </a:r>
                    </a:p>
                    <a:p>
                      <a:r>
                        <a:rPr lang="hu-HU" sz="16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157 216 Millió</a:t>
                      </a:r>
                    </a:p>
                    <a:p>
                      <a:r>
                        <a:rPr lang="hu-HU" sz="16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16 124,-USD/</a:t>
                      </a:r>
                      <a:r>
                        <a:rPr lang="hu-HU" sz="16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</a:t>
                      </a:r>
                      <a:endParaRPr lang="hu-HU" sz="16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9,1 Millió </a:t>
                      </a:r>
                      <a:r>
                        <a:rPr lang="hu-HU" sz="16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</a:t>
                      </a:r>
                      <a:endParaRPr lang="hu-HU" sz="16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hu-HU" sz="16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83 800 km2</a:t>
                      </a:r>
                    </a:p>
                    <a:p>
                      <a:r>
                        <a:rPr lang="hu-HU" sz="16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398 Milliárd</a:t>
                      </a:r>
                    </a:p>
                    <a:p>
                      <a:r>
                        <a:rPr lang="hu-HU" sz="16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48 083,-USD7fö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6286681"/>
                  </a:ext>
                </a:extLst>
              </a:tr>
              <a:tr h="921948"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C00000"/>
                          </a:solidFill>
                        </a:rPr>
                        <a:t>BIRKÓZÓK</a:t>
                      </a:r>
                    </a:p>
                    <a:p>
                      <a:r>
                        <a:rPr lang="hu-HU" b="1" dirty="0">
                          <a:solidFill>
                            <a:srgbClr val="C00000"/>
                          </a:solidFill>
                        </a:rPr>
                        <a:t>Versenyrendszer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Összes:10-11 000 </a:t>
                      </a:r>
                      <a:r>
                        <a:rPr lang="hu-HU" sz="16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</a:t>
                      </a:r>
                      <a:endParaRPr lang="hu-HU" sz="16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hu-HU" sz="16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16-35 év: 5-6000 </a:t>
                      </a:r>
                      <a:r>
                        <a:rPr lang="hu-HU" sz="16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</a:t>
                      </a:r>
                      <a:endParaRPr lang="hu-HU" sz="16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hu-HU" sz="16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Egyéni, </a:t>
                      </a:r>
                      <a:r>
                        <a:rPr lang="hu-HU" sz="16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Csb</a:t>
                      </a:r>
                      <a:endParaRPr lang="hu-HU" sz="16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Összes: 62-64 000 </a:t>
                      </a:r>
                      <a:r>
                        <a:rPr lang="hu-HU" sz="16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</a:t>
                      </a:r>
                      <a:endParaRPr lang="hu-HU" sz="16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hu-HU" sz="16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16-35 év:12-14000 </a:t>
                      </a:r>
                      <a:r>
                        <a:rPr lang="hu-HU" sz="16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</a:t>
                      </a:r>
                      <a:r>
                        <a:rPr lang="hu-HU" sz="16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Egyéni, Bundesliga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2-3 000 </a:t>
                      </a:r>
                      <a:r>
                        <a:rPr lang="hu-HU" sz="16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</a:t>
                      </a:r>
                      <a:endParaRPr lang="hu-HU" sz="16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hu-HU" sz="16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16-35 év: 220-250 </a:t>
                      </a:r>
                      <a:r>
                        <a:rPr lang="hu-HU" sz="16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</a:t>
                      </a:r>
                      <a:endParaRPr lang="hu-HU" sz="16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hu-HU" sz="16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Egyéni, </a:t>
                      </a:r>
                      <a:r>
                        <a:rPr lang="hu-HU" sz="16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Csb</a:t>
                      </a:r>
                      <a:r>
                        <a:rPr lang="hu-HU" sz="16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1-1 500 </a:t>
                      </a:r>
                      <a:r>
                        <a:rPr lang="hu-HU" sz="16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</a:t>
                      </a:r>
                      <a:endParaRPr lang="hu-HU" sz="16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hu-HU" sz="16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16-35 év: 150-200</a:t>
                      </a:r>
                    </a:p>
                    <a:p>
                      <a:r>
                        <a:rPr lang="hu-HU" sz="16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Egyéni, Bundesliga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0530840"/>
                  </a:ext>
                </a:extLst>
              </a:tr>
              <a:tr h="1050536"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C00000"/>
                          </a:solidFill>
                        </a:rPr>
                        <a:t>EDZÉS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6-14 év: Egyesület 2-3x</a:t>
                      </a:r>
                    </a:p>
                    <a:p>
                      <a:r>
                        <a:rPr lang="hu-HU" sz="16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15-18 év: </a:t>
                      </a:r>
                      <a:r>
                        <a:rPr lang="hu-HU" sz="16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</a:t>
                      </a:r>
                      <a:r>
                        <a:rPr lang="hu-HU" sz="16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hu-HU" sz="16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School</a:t>
                      </a:r>
                      <a:r>
                        <a:rPr lang="hu-HU" sz="16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5x</a:t>
                      </a:r>
                    </a:p>
                    <a:p>
                      <a:r>
                        <a:rPr lang="hu-HU" sz="16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18-35 év: University 1o-12x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6-10 év: Klub 2x</a:t>
                      </a:r>
                    </a:p>
                    <a:p>
                      <a:r>
                        <a:rPr lang="hu-HU" sz="16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11-14 év: Klub 3-4x</a:t>
                      </a:r>
                    </a:p>
                    <a:p>
                      <a:r>
                        <a:rPr lang="hu-HU" sz="16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15-35 év: Klub 4-5x + egyéni (8 </a:t>
                      </a:r>
                      <a:r>
                        <a:rPr lang="hu-HU" sz="16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Stutzpunk</a:t>
                      </a:r>
                      <a:r>
                        <a:rPr lang="hu-HU" sz="16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6-10 év: Klub 2x</a:t>
                      </a:r>
                    </a:p>
                    <a:p>
                      <a:r>
                        <a:rPr lang="hu-HU" sz="16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11-14 év: Klub 3-4x</a:t>
                      </a:r>
                    </a:p>
                    <a:p>
                      <a:r>
                        <a:rPr lang="hu-HU" sz="16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15-35 év: Klub + Akadémia 5-8x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6-10 év: Klub 2x</a:t>
                      </a:r>
                    </a:p>
                    <a:p>
                      <a:r>
                        <a:rPr lang="hu-HU" sz="16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11-14 év: Klub 3-4x</a:t>
                      </a:r>
                    </a:p>
                    <a:p>
                      <a:r>
                        <a:rPr lang="hu-HU" sz="16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15-35 év: Klub + Olimpiai centrum 4-8x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4279359"/>
                  </a:ext>
                </a:extLst>
              </a:tr>
              <a:tr h="921948"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C00000"/>
                          </a:solidFill>
                        </a:rPr>
                        <a:t>STÍLUS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Ázsiai:sok</a:t>
                      </a:r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mozgással, direkt támadások, </a:t>
                      </a:r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egyszerü</a:t>
                      </a:r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megoldások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Harcos</a:t>
                      </a:r>
                    </a:p>
                    <a:p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Küzdö</a:t>
                      </a:r>
                      <a:endParaRPr lang="hu-HU" sz="17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”Magyaros”</a:t>
                      </a: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Kartevés</a:t>
                      </a: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Állóképességi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Nincs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0101256"/>
                  </a:ext>
                </a:extLst>
              </a:tr>
              <a:tr h="803335"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C00000"/>
                          </a:solidFill>
                        </a:rPr>
                        <a:t>OKTATÁS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Fizikai képzés</a:t>
                      </a: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Technika, </a:t>
                      </a:r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elökészítök</a:t>
                      </a:r>
                      <a:endParaRPr lang="hu-HU" sz="17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Tradíció: van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Fizikai képzés</a:t>
                      </a: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Alap Technikák</a:t>
                      </a: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Tradíció: van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Komplex képzés</a:t>
                      </a: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Korosztályos </a:t>
                      </a:r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edzö</a:t>
                      </a:r>
                      <a:endParaRPr lang="hu-HU" sz="17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Tradíció: van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Alapszintü</a:t>
                      </a:r>
                      <a:endParaRPr lang="hu-HU" sz="17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Sok társadalmi </a:t>
                      </a:r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edzö</a:t>
                      </a:r>
                      <a:endParaRPr lang="hu-HU" sz="17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Tradíció: nincs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0390076"/>
                  </a:ext>
                </a:extLst>
              </a:tr>
              <a:tr h="921948"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C00000"/>
                          </a:solidFill>
                        </a:rPr>
                        <a:t>PERSPEKTÍVA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OBI-23 év után (100?)</a:t>
                      </a: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Középiskolai Tanár</a:t>
                      </a: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Egyetemi </a:t>
                      </a:r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Edzök</a:t>
                      </a:r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(80-100)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Bundesliga</a:t>
                      </a:r>
                    </a:p>
                    <a:p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Rendör</a:t>
                      </a:r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Katona</a:t>
                      </a:r>
                    </a:p>
                    <a:p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Edzök</a:t>
                      </a:r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(50 </a:t>
                      </a:r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Föfogl</a:t>
                      </a:r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Olimpiai érem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Bundesliga</a:t>
                      </a: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Katonaság 5-8 status</a:t>
                      </a:r>
                    </a:p>
                    <a:p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Rendör</a:t>
                      </a:r>
                      <a:endParaRPr lang="hu-HU" sz="17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3054403"/>
                  </a:ext>
                </a:extLst>
              </a:tr>
              <a:tr h="557285"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C00000"/>
                          </a:solidFill>
                        </a:rPr>
                        <a:t>EREDMÉNYEK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8-10 érem/év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2-3 érem/év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3-5 érem/év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solidFill>
                            <a:srgbClr val="FCCCC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1-1? érem/év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687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129463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p14:dur="250">
        <p159:morph option="byObject"/>
      </p:transition>
    </mc:Choice>
    <mc:Fallback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áblázat 2">
            <a:extLst>
              <a:ext uri="{FF2B5EF4-FFF2-40B4-BE49-F238E27FC236}">
                <a16:creationId xmlns:a16="http://schemas.microsoft.com/office/drawing/2014/main" id="{B2D00405-D9E0-BA85-0707-2FE5A94BD6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6300855"/>
              </p:ext>
            </p:extLst>
          </p:nvPr>
        </p:nvGraphicFramePr>
        <p:xfrm>
          <a:off x="0" y="0"/>
          <a:ext cx="12192000" cy="69000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9488">
                  <a:extLst>
                    <a:ext uri="{9D8B030D-6E8A-4147-A177-3AD203B41FA5}">
                      <a16:colId xmlns:a16="http://schemas.microsoft.com/office/drawing/2014/main" val="3708454123"/>
                    </a:ext>
                  </a:extLst>
                </a:gridCol>
                <a:gridCol w="2877312">
                  <a:extLst>
                    <a:ext uri="{9D8B030D-6E8A-4147-A177-3AD203B41FA5}">
                      <a16:colId xmlns:a16="http://schemas.microsoft.com/office/drawing/2014/main" val="2405727167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900935827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1907310455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428187442"/>
                    </a:ext>
                  </a:extLst>
                </a:gridCol>
              </a:tblGrid>
              <a:tr h="542107">
                <a:tc>
                  <a:txBody>
                    <a:bodyPr/>
                    <a:lstStyle/>
                    <a:p>
                      <a:r>
                        <a:rPr lang="hu-HU" dirty="0"/>
                        <a:t>ORSZÁGOK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JAPÁN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NÉMETORSZÁG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MAGYARORSZÁG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AUSZTRIA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4137548"/>
                  </a:ext>
                </a:extLst>
              </a:tr>
              <a:tr h="1105483"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C00000"/>
                          </a:solidFill>
                        </a:rPr>
                        <a:t>ADATOK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125 Millió </a:t>
                      </a:r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</a:t>
                      </a:r>
                      <a:endParaRPr lang="hu-HU" sz="17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378 000 km2</a:t>
                      </a: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GDP: 4 860 Milliárd</a:t>
                      </a: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38 343,-USD/</a:t>
                      </a:r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</a:t>
                      </a:r>
                      <a:endParaRPr lang="hu-HU" sz="17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 Millió </a:t>
                      </a:r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</a:t>
                      </a:r>
                      <a:endParaRPr lang="hu-HU" sz="17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357 000 km2</a:t>
                      </a: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GDP: 3 863 Milliárd</a:t>
                      </a: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46 653,-USD/</a:t>
                      </a:r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</a:t>
                      </a:r>
                      <a:endParaRPr lang="hu-HU" sz="17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9,6 Millió </a:t>
                      </a:r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</a:t>
                      </a:r>
                      <a:endParaRPr lang="hu-HU" sz="17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93 000 km2</a:t>
                      </a: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157 216 Millió</a:t>
                      </a: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16 124,-USD/</a:t>
                      </a:r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</a:t>
                      </a:r>
                      <a:endParaRPr lang="hu-HU" sz="17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9,1 Millió </a:t>
                      </a:r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</a:t>
                      </a:r>
                      <a:endParaRPr lang="hu-HU" sz="17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83 800 km2</a:t>
                      </a: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398 Milliárd</a:t>
                      </a: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48 083,-USD7fö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8230407"/>
                  </a:ext>
                </a:extLst>
              </a:tr>
              <a:tr h="916171"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C00000"/>
                          </a:solidFill>
                        </a:rPr>
                        <a:t>BIRKÓZÓK</a:t>
                      </a:r>
                    </a:p>
                    <a:p>
                      <a:r>
                        <a:rPr lang="hu-HU" b="1" dirty="0">
                          <a:solidFill>
                            <a:srgbClr val="C00000"/>
                          </a:solidFill>
                        </a:rPr>
                        <a:t>Versenyrendszer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Összes:10-11 000 </a:t>
                      </a:r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</a:t>
                      </a:r>
                      <a:endParaRPr lang="hu-HU" sz="17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16-35 év: 5-6000 </a:t>
                      </a:r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</a:t>
                      </a:r>
                      <a:endParaRPr lang="hu-HU" sz="17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Egyéni, </a:t>
                      </a:r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Csb</a:t>
                      </a:r>
                      <a:endParaRPr lang="hu-HU" sz="17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Összes: 62-64 000 </a:t>
                      </a:r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</a:t>
                      </a:r>
                      <a:endParaRPr lang="hu-HU" sz="17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16-35 év:12-14000 </a:t>
                      </a:r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</a:t>
                      </a:r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Egyéni, Bundesliga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2-3 000 </a:t>
                      </a:r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</a:t>
                      </a:r>
                      <a:endParaRPr lang="hu-HU" sz="17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16-35 év: 220-250 </a:t>
                      </a:r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</a:t>
                      </a:r>
                      <a:endParaRPr lang="hu-HU" sz="17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Egyéni, </a:t>
                      </a:r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Csb</a:t>
                      </a:r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1-1 500 </a:t>
                      </a:r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</a:t>
                      </a:r>
                      <a:endParaRPr lang="hu-HU" sz="17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16-35 év: 150-200</a:t>
                      </a: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Egyéni, Bundesliga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0707944"/>
                  </a:ext>
                </a:extLst>
              </a:tr>
              <a:tr h="1105483"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C00000"/>
                          </a:solidFill>
                        </a:rPr>
                        <a:t>EDZÉS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6-14 év: Egyesület 2-3x</a:t>
                      </a: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15-18 év: </a:t>
                      </a:r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</a:t>
                      </a:r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School</a:t>
                      </a:r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5x</a:t>
                      </a: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18-35 év: University 1o-12x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6-10 év: Klub 2x</a:t>
                      </a: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11-14 év: Klub 3-4x</a:t>
                      </a: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15-35 év: Klub 4-5x + egyéni (8 </a:t>
                      </a:r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Stutzpunk</a:t>
                      </a:r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6-10 év: Klub 2x</a:t>
                      </a: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11-14 év: Klub 3-4x</a:t>
                      </a: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15-35 év: Klub + Akadémia 5-8x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6-10 év: Klub 2x</a:t>
                      </a: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11-14 év: Klub 3-4x</a:t>
                      </a: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15-35 év: Klub + Olimpiai centrum 4-8x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4036852"/>
                  </a:ext>
                </a:extLst>
              </a:tr>
              <a:tr h="887131"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C00000"/>
                          </a:solidFill>
                        </a:rPr>
                        <a:t>STÍLUS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Ázsiai:sok</a:t>
                      </a:r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mozgással, direkt támadások,  </a:t>
                      </a:r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egyszerü</a:t>
                      </a:r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megoldások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Harcos</a:t>
                      </a:r>
                    </a:p>
                    <a:p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Küzdö</a:t>
                      </a:r>
                      <a:endParaRPr lang="hu-HU" sz="17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”Magyaros”</a:t>
                      </a: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Kartevés</a:t>
                      </a: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Állóképességi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Nincs</a:t>
                      </a:r>
                    </a:p>
                    <a:p>
                      <a:endParaRPr lang="hu-HU" sz="17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5798280"/>
                  </a:ext>
                </a:extLst>
              </a:tr>
              <a:tr h="850372"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C00000"/>
                          </a:solidFill>
                        </a:rPr>
                        <a:t>OKTATÁS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Fizikai képzés</a:t>
                      </a: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Technika, </a:t>
                      </a:r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elökészítök</a:t>
                      </a:r>
                      <a:endParaRPr lang="hu-HU" sz="17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Tradíció: van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Fizikai képzés</a:t>
                      </a: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Alap Technikák</a:t>
                      </a: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Tradíció: van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Komplex képzés</a:t>
                      </a: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Korosztályos </a:t>
                      </a:r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edzö</a:t>
                      </a:r>
                      <a:endParaRPr lang="hu-HU" sz="17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Tradíció: van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Alapszintü</a:t>
                      </a:r>
                      <a:endParaRPr lang="hu-HU" sz="17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Sok társadalmi </a:t>
                      </a:r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edzö</a:t>
                      </a:r>
                      <a:endParaRPr lang="hu-HU" sz="17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Tradíció: nincs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7528831"/>
                  </a:ext>
                </a:extLst>
              </a:tr>
              <a:tr h="888329"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C00000"/>
                          </a:solidFill>
                        </a:rPr>
                        <a:t>PERSPEKTÍVA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OBI-23 év után (100?)</a:t>
                      </a: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Középiskolai Tanár</a:t>
                      </a: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Egyetemi </a:t>
                      </a:r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Edzök</a:t>
                      </a:r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(80-100)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Bundesliga</a:t>
                      </a:r>
                    </a:p>
                    <a:p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Rendör</a:t>
                      </a:r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Katona</a:t>
                      </a:r>
                    </a:p>
                    <a:p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Edzök</a:t>
                      </a:r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(50 </a:t>
                      </a:r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Föfogl</a:t>
                      </a:r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Olimpiai érem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Bundesliga</a:t>
                      </a:r>
                    </a:p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Katonaság 5-8 status</a:t>
                      </a:r>
                    </a:p>
                    <a:p>
                      <a:r>
                        <a:rPr lang="hu-HU" sz="17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Rendör</a:t>
                      </a:r>
                      <a:endParaRPr lang="hu-HU" sz="17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0455842"/>
                  </a:ext>
                </a:extLst>
              </a:tr>
              <a:tr h="542107"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C00000"/>
                          </a:solidFill>
                        </a:rPr>
                        <a:t>EREDMÉNYEK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8-10 érem/év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2-3 érem/év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3-5 érem/év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7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1-1? érem/év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243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031853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>
        <p159:morph option="byObject"/>
      </p:transition>
    </mc:Choice>
    <mc:Fallback>
      <p:transition>
        <p:fade/>
      </p:transition>
    </mc:Fallback>
  </mc:AlternateContent>
</p:sld>
</file>

<file path=ppt/theme/theme1.xml><?xml version="1.0" encoding="utf-8"?>
<a:theme xmlns:a="http://schemas.openxmlformats.org/drawingml/2006/main" name="Atlasz">
  <a:themeElements>
    <a:clrScheme name="Atlasz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z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z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{0367B95A-F7BD-BB45-A742-C494A8128961}tf16401369</Template>
  <TotalTime>1041</TotalTime>
  <Words>2018</Words>
  <Application>Microsoft Macintosh PowerPoint</Application>
  <PresentationFormat>Szélesvásznú</PresentationFormat>
  <Paragraphs>598</Paragraphs>
  <Slides>8</Slides>
  <Notes>2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6</vt:i4>
      </vt:variant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15" baseType="lpstr">
      <vt:lpstr>Aharoni</vt:lpstr>
      <vt:lpstr>Arial</vt:lpstr>
      <vt:lpstr>Calibri</vt:lpstr>
      <vt:lpstr>Calibri Light</vt:lpstr>
      <vt:lpstr>Rockwell</vt:lpstr>
      <vt:lpstr>Wingdings</vt:lpstr>
      <vt:lpstr>Atlasz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OERSV Bundestrainer - Jenö Bodi</dc:creator>
  <cp:lastModifiedBy>OERSV Bundestrainer - Jenö Bodi</cp:lastModifiedBy>
  <cp:revision>4</cp:revision>
  <dcterms:created xsi:type="dcterms:W3CDTF">2023-09-28T15:43:16Z</dcterms:created>
  <dcterms:modified xsi:type="dcterms:W3CDTF">2023-09-29T13:21:20Z</dcterms:modified>
</cp:coreProperties>
</file>